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6" r:id="rId2"/>
    <p:sldId id="277" r:id="rId3"/>
    <p:sldId id="274" r:id="rId4"/>
    <p:sldId id="267" r:id="rId5"/>
    <p:sldId id="259" r:id="rId6"/>
    <p:sldId id="260" r:id="rId7"/>
    <p:sldId id="279" r:id="rId8"/>
    <p:sldId id="275" r:id="rId9"/>
    <p:sldId id="276" r:id="rId10"/>
    <p:sldId id="269" r:id="rId11"/>
    <p:sldId id="268" r:id="rId12"/>
    <p:sldId id="270" r:id="rId13"/>
    <p:sldId id="271" r:id="rId14"/>
    <p:sldId id="272" r:id="rId15"/>
    <p:sldId id="273"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9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FC667-746F-4E2C-A71F-1CFFD2AEC904}" type="datetimeFigureOut">
              <a:rPr lang="en-US" smtClean="0"/>
              <a:t>6/18/2023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E99867-3C97-4988-829D-CC3E81CCC57C}" type="slidenum">
              <a:rPr lang="en-US" smtClean="0"/>
              <a:t>‹#›</a:t>
            </a:fld>
            <a:endParaRPr lang="en-US"/>
          </a:p>
        </p:txBody>
      </p:sp>
    </p:spTree>
    <p:extLst>
      <p:ext uri="{BB962C8B-B14F-4D97-AF65-F5344CB8AC3E}">
        <p14:creationId xmlns:p14="http://schemas.microsoft.com/office/powerpoint/2010/main" val="1366997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E99867-3C97-4988-829D-CC3E81CCC57C}" type="slidenum">
              <a:rPr lang="en-US" smtClean="0"/>
              <a:t>4</a:t>
            </a:fld>
            <a:endParaRPr lang="en-US"/>
          </a:p>
        </p:txBody>
      </p:sp>
    </p:spTree>
    <p:extLst>
      <p:ext uri="{BB962C8B-B14F-4D97-AF65-F5344CB8AC3E}">
        <p14:creationId xmlns:p14="http://schemas.microsoft.com/office/powerpoint/2010/main" val="3475926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E99867-3C97-4988-829D-CC3E81CCC57C}" type="slidenum">
              <a:rPr lang="en-US" smtClean="0"/>
              <a:t>11</a:t>
            </a:fld>
            <a:endParaRPr lang="en-US"/>
          </a:p>
        </p:txBody>
      </p:sp>
    </p:spTree>
    <p:extLst>
      <p:ext uri="{BB962C8B-B14F-4D97-AF65-F5344CB8AC3E}">
        <p14:creationId xmlns:p14="http://schemas.microsoft.com/office/powerpoint/2010/main" val="663799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0BBDE9-756E-40AE-8215-658A6B4EB42A}"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1654327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0BBDE9-756E-40AE-8215-658A6B4EB42A}"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2328703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0BBDE9-756E-40AE-8215-658A6B4EB42A}"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2512494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0BBDE9-756E-40AE-8215-658A6B4EB42A}"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345627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0BBDE9-756E-40AE-8215-658A6B4EB42A}"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2699554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50BBDE9-756E-40AE-8215-658A6B4EB42A}"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412446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0BBDE9-756E-40AE-8215-658A6B4EB42A}" type="datetimeFigureOut">
              <a:rPr lang="en-US" smtClean="0"/>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2370591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0BBDE9-756E-40AE-8215-658A6B4EB42A}" type="datetimeFigureOut">
              <a:rPr lang="en-US" smtClean="0"/>
              <a:t>6/18/2023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415723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0BBDE9-756E-40AE-8215-658A6B4EB42A}" type="datetimeFigureOut">
              <a:rPr lang="en-US" smtClean="0"/>
              <a:t>6/18/2023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179759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0BBDE9-756E-40AE-8215-658A6B4EB42A}" type="datetimeFigureOut">
              <a:rPr lang="en-US" smtClean="0"/>
              <a:t>6/18/2023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72662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50BBDE9-756E-40AE-8215-658A6B4EB42A}" type="datetimeFigureOut">
              <a:rPr lang="en-US" smtClean="0"/>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1879620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50BBDE9-756E-40AE-8215-658A6B4EB42A}" type="datetimeFigureOut">
              <a:rPr lang="en-US" smtClean="0"/>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744F74-79C7-44D8-8B4C-C4F9AB14B89E}" type="slidenum">
              <a:rPr lang="en-US" smtClean="0"/>
              <a:t>‹#›</a:t>
            </a:fld>
            <a:endParaRPr lang="en-US"/>
          </a:p>
        </p:txBody>
      </p:sp>
    </p:spTree>
    <p:extLst>
      <p:ext uri="{BB962C8B-B14F-4D97-AF65-F5344CB8AC3E}">
        <p14:creationId xmlns:p14="http://schemas.microsoft.com/office/powerpoint/2010/main" val="3318727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0BBDE9-756E-40AE-8215-658A6B4EB42A}" type="datetimeFigureOut">
              <a:rPr lang="en-US" smtClean="0"/>
              <a:t>6/18/2023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744F74-79C7-44D8-8B4C-C4F9AB14B89E}" type="slidenum">
              <a:rPr lang="en-US" smtClean="0"/>
              <a:t>‹#›</a:t>
            </a:fld>
            <a:endParaRPr lang="en-US"/>
          </a:p>
        </p:txBody>
      </p:sp>
    </p:spTree>
    <p:extLst>
      <p:ext uri="{BB962C8B-B14F-4D97-AF65-F5344CB8AC3E}">
        <p14:creationId xmlns:p14="http://schemas.microsoft.com/office/powerpoint/2010/main" val="1741233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9.png"/><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71.sv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21.png"/><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71.sv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24.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8" Type="http://schemas.openxmlformats.org/officeDocument/2006/relationships/image" Target="../media/image71.sv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27.png"/><Relationship Id="rId4" Type="http://schemas.openxmlformats.org/officeDocument/2006/relationships/image" Target="../media/image90.svg"/></Relationships>
</file>

<file path=ppt/slides/_rels/slide15.xml.rels><?xml version="1.0" encoding="UTF-8" standalone="yes"?>
<Relationships xmlns="http://schemas.openxmlformats.org/package/2006/relationships"><Relationship Id="rId8" Type="http://schemas.openxmlformats.org/officeDocument/2006/relationships/image" Target="../media/image71.svg"/><Relationship Id="rId7" Type="http://schemas.openxmlformats.org/officeDocument/2006/relationships/image" Target="../media/image28.png"/><Relationship Id="rId12" Type="http://schemas.openxmlformats.org/officeDocument/2006/relationships/image" Target="../media/image7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1.svg"/><Relationship Id="rId11" Type="http://schemas.openxmlformats.org/officeDocument/2006/relationships/image" Target="../media/image51.svg"/><Relationship Id="rId5" Type="http://schemas.openxmlformats.org/officeDocument/2006/relationships/image" Target="../media/image27.png"/><Relationship Id="rId10" Type="http://schemas.openxmlformats.org/officeDocument/2006/relationships/image" Target="../media/image31.svg"/><Relationship Id="rId4" Type="http://schemas.openxmlformats.org/officeDocument/2006/relationships/image" Target="../media/image90.sv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5.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70.sv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0.svg"/><Relationship Id="rId5" Type="http://schemas.openxmlformats.org/officeDocument/2006/relationships/image" Target="../media/image8.png"/><Relationship Id="rId10" Type="http://schemas.openxmlformats.org/officeDocument/2006/relationships/image" Target="../media/image9.svg"/><Relationship Id="rId4" Type="http://schemas.openxmlformats.org/officeDocument/2006/relationships/image" Target="../media/image30.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2.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6.png"/><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edication Pills on Yellow Surface · Free Stock Photo"/>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3" name="Subtitle 2"/>
          <p:cNvSpPr>
            <a:spLocks noGrp="1"/>
          </p:cNvSpPr>
          <p:nvPr>
            <p:ph type="subTitle" idx="1"/>
          </p:nvPr>
        </p:nvSpPr>
        <p:spPr/>
        <p:txBody>
          <a:bodyPr/>
          <a:lstStyle/>
          <a:p>
            <a:r>
              <a:rPr lang="en-US" b="1" dirty="0"/>
              <a:t>Pill Detection Model using TensorFlow</a:t>
            </a:r>
          </a:p>
          <a:p>
            <a:r>
              <a:rPr lang="en-US" b="1" dirty="0"/>
              <a:t>for People with Visual Impairments</a:t>
            </a:r>
          </a:p>
          <a:p>
            <a:endParaRPr lang="en-US" dirty="0"/>
          </a:p>
        </p:txBody>
      </p:sp>
      <p:sp>
        <p:nvSpPr>
          <p:cNvPr id="4" name="Rectangle 3"/>
          <p:cNvSpPr/>
          <p:nvPr/>
        </p:nvSpPr>
        <p:spPr>
          <a:xfrm>
            <a:off x="3987803" y="1799304"/>
            <a:ext cx="4216394" cy="132343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000" b="1" dirty="0" smtClean="0">
                <a:ln/>
                <a:solidFill>
                  <a:schemeClr val="tx1">
                    <a:lumMod val="65000"/>
                    <a:lumOff val="35000"/>
                  </a:schemeClr>
                </a:solidFill>
              </a:rPr>
              <a:t>Techista</a:t>
            </a:r>
          </a:p>
        </p:txBody>
      </p:sp>
    </p:spTree>
    <p:extLst>
      <p:ext uri="{BB962C8B-B14F-4D97-AF65-F5344CB8AC3E}">
        <p14:creationId xmlns:p14="http://schemas.microsoft.com/office/powerpoint/2010/main" val="1966734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25129" y="1631511"/>
            <a:ext cx="10381682" cy="4008858"/>
            <a:chOff x="552446" y="1818324"/>
            <a:chExt cx="8039109" cy="2992753"/>
          </a:xfrm>
        </p:grpSpPr>
        <p:sp>
          <p:nvSpPr>
            <p:cNvPr id="3" name="Circle">
              <a:extLst>
                <a:ext uri="{FF2B5EF4-FFF2-40B4-BE49-F238E27FC236}">
                  <a16:creationId xmlns:a16="http://schemas.microsoft.com/office/drawing/2014/main" id="{A3BCAB06-01EF-95E3-B617-DAFD4B6360EF}"/>
                </a:ext>
              </a:extLst>
            </p:cNvPr>
            <p:cNvSpPr/>
            <p:nvPr/>
          </p:nvSpPr>
          <p:spPr>
            <a:xfrm>
              <a:off x="1019172" y="2951799"/>
              <a:ext cx="727711" cy="727709"/>
            </a:xfrm>
            <a:prstGeom prst="ellipse">
              <a:avLst/>
            </a:pr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4" name="Circle">
              <a:extLst>
                <a:ext uri="{FF2B5EF4-FFF2-40B4-BE49-F238E27FC236}">
                  <a16:creationId xmlns:a16="http://schemas.microsoft.com/office/drawing/2014/main" id="{408303B2-CA00-F02F-A047-E3FF9B34185A}"/>
                </a:ext>
              </a:extLst>
            </p:cNvPr>
            <p:cNvSpPr/>
            <p:nvPr/>
          </p:nvSpPr>
          <p:spPr>
            <a:xfrm>
              <a:off x="7400922" y="2951799"/>
              <a:ext cx="727711" cy="727709"/>
            </a:xfrm>
            <a:prstGeom prst="ellipse">
              <a:avLst/>
            </a:prstGeom>
            <a:solidFill>
              <a:srgbClr val="F7931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5" name="Circle">
              <a:extLst>
                <a:ext uri="{FF2B5EF4-FFF2-40B4-BE49-F238E27FC236}">
                  <a16:creationId xmlns:a16="http://schemas.microsoft.com/office/drawing/2014/main" id="{0AF61EF7-5699-E49A-A2F9-E6FF24F27838}"/>
                </a:ext>
              </a:extLst>
            </p:cNvPr>
            <p:cNvSpPr/>
            <p:nvPr/>
          </p:nvSpPr>
          <p:spPr>
            <a:xfrm>
              <a:off x="3564198" y="2306896"/>
              <a:ext cx="2015606" cy="2015606"/>
            </a:xfrm>
            <a:prstGeom prst="ellipse">
              <a:avLst/>
            </a:prstGeom>
            <a:solidFill>
              <a:srgbClr val="FFCC4C"/>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grpSp>
          <p:nvGrpSpPr>
            <p:cNvPr id="6" name="Group 5">
              <a:extLst>
                <a:ext uri="{FF2B5EF4-FFF2-40B4-BE49-F238E27FC236}">
                  <a16:creationId xmlns:a16="http://schemas.microsoft.com/office/drawing/2014/main" id="{D966983A-1552-8B3D-895E-BDAB0273AF61}"/>
                </a:ext>
              </a:extLst>
            </p:cNvPr>
            <p:cNvGrpSpPr/>
            <p:nvPr/>
          </p:nvGrpSpPr>
          <p:grpSpPr>
            <a:xfrm>
              <a:off x="552446" y="1818324"/>
              <a:ext cx="8039109" cy="2992753"/>
              <a:chOff x="736594" y="1433831"/>
              <a:chExt cx="10718812" cy="3990337"/>
            </a:xfrm>
          </p:grpSpPr>
          <p:sp>
            <p:nvSpPr>
              <p:cNvPr id="21" name="Shape">
                <a:extLst>
                  <a:ext uri="{FF2B5EF4-FFF2-40B4-BE49-F238E27FC236}">
                    <a16:creationId xmlns:a16="http://schemas.microsoft.com/office/drawing/2014/main" id="{5C1DFE82-588E-607D-AB62-764E3D238A06}"/>
                  </a:ext>
                </a:extLst>
              </p:cNvPr>
              <p:cNvSpPr/>
              <p:nvPr/>
            </p:nvSpPr>
            <p:spPr>
              <a:xfrm>
                <a:off x="736594" y="1433831"/>
                <a:ext cx="8176262" cy="3060701"/>
              </a:xfrm>
              <a:custGeom>
                <a:avLst/>
                <a:gdLst/>
                <a:ahLst/>
                <a:cxnLst>
                  <a:cxn ang="0">
                    <a:pos x="wd2" y="hd2"/>
                  </a:cxn>
                  <a:cxn ang="5400000">
                    <a:pos x="wd2" y="hd2"/>
                  </a:cxn>
                  <a:cxn ang="10800000">
                    <a:pos x="wd2" y="hd2"/>
                  </a:cxn>
                  <a:cxn ang="16200000">
                    <a:pos x="wd2" y="hd2"/>
                  </a:cxn>
                </a:cxnLst>
                <a:rect l="0" t="0" r="r" b="b"/>
                <a:pathLst>
                  <a:path w="21600" h="21600" extrusionOk="0">
                    <a:moveTo>
                      <a:pt x="6546" y="16061"/>
                    </a:moveTo>
                    <a:lnTo>
                      <a:pt x="7391" y="14098"/>
                    </a:lnTo>
                    <a:lnTo>
                      <a:pt x="7391" y="14098"/>
                    </a:lnTo>
                    <a:lnTo>
                      <a:pt x="10763" y="6274"/>
                    </a:lnTo>
                    <a:cubicBezTo>
                      <a:pt x="11682" y="4141"/>
                      <a:pt x="12863" y="2967"/>
                      <a:pt x="14081" y="2967"/>
                    </a:cubicBezTo>
                    <a:lnTo>
                      <a:pt x="14222" y="2967"/>
                    </a:lnTo>
                    <a:cubicBezTo>
                      <a:pt x="15440" y="2967"/>
                      <a:pt x="16621" y="4141"/>
                      <a:pt x="17540" y="6274"/>
                    </a:cubicBezTo>
                    <a:lnTo>
                      <a:pt x="20755" y="13731"/>
                    </a:lnTo>
                    <a:lnTo>
                      <a:pt x="21600" y="11768"/>
                    </a:lnTo>
                    <a:lnTo>
                      <a:pt x="18268" y="4033"/>
                    </a:lnTo>
                    <a:cubicBezTo>
                      <a:pt x="17148" y="1434"/>
                      <a:pt x="15708" y="0"/>
                      <a:pt x="14226" y="0"/>
                    </a:cubicBezTo>
                    <a:lnTo>
                      <a:pt x="14085" y="0"/>
                    </a:lnTo>
                    <a:cubicBezTo>
                      <a:pt x="12598" y="0"/>
                      <a:pt x="11162" y="1434"/>
                      <a:pt x="10042" y="4033"/>
                    </a:cubicBezTo>
                    <a:lnTo>
                      <a:pt x="6552" y="12126"/>
                    </a:lnTo>
                    <a:lnTo>
                      <a:pt x="5167" y="8909"/>
                    </a:lnTo>
                    <a:cubicBezTo>
                      <a:pt x="4513" y="7394"/>
                      <a:pt x="3677" y="6561"/>
                      <a:pt x="2815" y="6561"/>
                    </a:cubicBezTo>
                    <a:cubicBezTo>
                      <a:pt x="1262" y="6561"/>
                      <a:pt x="0" y="9931"/>
                      <a:pt x="0" y="14080"/>
                    </a:cubicBezTo>
                    <a:cubicBezTo>
                      <a:pt x="0" y="14080"/>
                      <a:pt x="0" y="14080"/>
                      <a:pt x="0" y="14080"/>
                    </a:cubicBezTo>
                    <a:cubicBezTo>
                      <a:pt x="0" y="14080"/>
                      <a:pt x="0" y="14080"/>
                      <a:pt x="0" y="14080"/>
                    </a:cubicBezTo>
                    <a:cubicBezTo>
                      <a:pt x="0" y="14080"/>
                      <a:pt x="0" y="14080"/>
                      <a:pt x="0" y="14080"/>
                    </a:cubicBezTo>
                    <a:cubicBezTo>
                      <a:pt x="0" y="14080"/>
                      <a:pt x="0" y="14080"/>
                      <a:pt x="0" y="14080"/>
                    </a:cubicBezTo>
                    <a:cubicBezTo>
                      <a:pt x="0" y="18230"/>
                      <a:pt x="1265" y="21600"/>
                      <a:pt x="2815" y="21600"/>
                    </a:cubicBezTo>
                    <a:cubicBezTo>
                      <a:pt x="3681" y="21600"/>
                      <a:pt x="4516" y="20766"/>
                      <a:pt x="5167" y="19252"/>
                    </a:cubicBezTo>
                    <a:lnTo>
                      <a:pt x="6546" y="16061"/>
                    </a:lnTo>
                    <a:lnTo>
                      <a:pt x="6546" y="16061"/>
                    </a:lnTo>
                    <a:close/>
                    <a:moveTo>
                      <a:pt x="4435" y="17038"/>
                    </a:moveTo>
                    <a:cubicBezTo>
                      <a:pt x="3982" y="18087"/>
                      <a:pt x="3405" y="18660"/>
                      <a:pt x="2808" y="18660"/>
                    </a:cubicBezTo>
                    <a:cubicBezTo>
                      <a:pt x="1865" y="18660"/>
                      <a:pt x="1100" y="16617"/>
                      <a:pt x="1100" y="14098"/>
                    </a:cubicBezTo>
                    <a:cubicBezTo>
                      <a:pt x="1100" y="11580"/>
                      <a:pt x="1865" y="9536"/>
                      <a:pt x="2808" y="9536"/>
                    </a:cubicBezTo>
                    <a:cubicBezTo>
                      <a:pt x="3405" y="9536"/>
                      <a:pt x="3982" y="10110"/>
                      <a:pt x="4435" y="11159"/>
                    </a:cubicBezTo>
                    <a:lnTo>
                      <a:pt x="5704" y="14098"/>
                    </a:lnTo>
                    <a:lnTo>
                      <a:pt x="4435" y="17038"/>
                    </a:lnTo>
                    <a:close/>
                  </a:path>
                </a:pathLst>
              </a:custGeom>
              <a:solidFill>
                <a:srgbClr val="063951"/>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2" name="Shape">
                <a:extLst>
                  <a:ext uri="{FF2B5EF4-FFF2-40B4-BE49-F238E27FC236}">
                    <a16:creationId xmlns:a16="http://schemas.microsoft.com/office/drawing/2014/main" id="{E46C75E3-742D-1158-22F9-87E2E1DF7EE9}"/>
                  </a:ext>
                </a:extLst>
              </p:cNvPr>
              <p:cNvSpPr/>
              <p:nvPr/>
            </p:nvSpPr>
            <p:spPr>
              <a:xfrm>
                <a:off x="3276594" y="2360930"/>
                <a:ext cx="8178812" cy="3063238"/>
              </a:xfrm>
              <a:custGeom>
                <a:avLst/>
                <a:gdLst/>
                <a:ahLst/>
                <a:cxnLst>
                  <a:cxn ang="0">
                    <a:pos x="wd2" y="hd2"/>
                  </a:cxn>
                  <a:cxn ang="5400000">
                    <a:pos x="wd2" y="hd2"/>
                  </a:cxn>
                  <a:cxn ang="10800000">
                    <a:pos x="wd2" y="hd2"/>
                  </a:cxn>
                  <a:cxn ang="16200000">
                    <a:pos x="wd2" y="hd2"/>
                  </a:cxn>
                </a:cxnLst>
                <a:rect l="0" t="0" r="r" b="b"/>
                <a:pathLst>
                  <a:path w="21593" h="21600" extrusionOk="0">
                    <a:moveTo>
                      <a:pt x="18783" y="0"/>
                    </a:moveTo>
                    <a:cubicBezTo>
                      <a:pt x="17918" y="0"/>
                      <a:pt x="17084" y="833"/>
                      <a:pt x="16433" y="2346"/>
                    </a:cubicBezTo>
                    <a:lnTo>
                      <a:pt x="15048" y="5561"/>
                    </a:lnTo>
                    <a:lnTo>
                      <a:pt x="15045" y="5552"/>
                    </a:lnTo>
                    <a:lnTo>
                      <a:pt x="14200" y="7513"/>
                    </a:lnTo>
                    <a:lnTo>
                      <a:pt x="14203" y="7522"/>
                    </a:lnTo>
                    <a:lnTo>
                      <a:pt x="10834" y="15331"/>
                    </a:lnTo>
                    <a:cubicBezTo>
                      <a:pt x="9915" y="17463"/>
                      <a:pt x="8735" y="18636"/>
                      <a:pt x="7517" y="18636"/>
                    </a:cubicBezTo>
                    <a:lnTo>
                      <a:pt x="7377" y="18636"/>
                    </a:lnTo>
                    <a:cubicBezTo>
                      <a:pt x="6159" y="18636"/>
                      <a:pt x="4979" y="17463"/>
                      <a:pt x="4060" y="15331"/>
                    </a:cubicBezTo>
                    <a:lnTo>
                      <a:pt x="845" y="7872"/>
                    </a:lnTo>
                    <a:lnTo>
                      <a:pt x="0" y="9833"/>
                    </a:lnTo>
                    <a:lnTo>
                      <a:pt x="3336" y="17570"/>
                    </a:lnTo>
                    <a:cubicBezTo>
                      <a:pt x="4456" y="20167"/>
                      <a:pt x="5895" y="21600"/>
                      <a:pt x="7377" y="21600"/>
                    </a:cubicBezTo>
                    <a:lnTo>
                      <a:pt x="7517" y="21600"/>
                    </a:lnTo>
                    <a:cubicBezTo>
                      <a:pt x="9003" y="21600"/>
                      <a:pt x="10438" y="20167"/>
                      <a:pt x="11558" y="17570"/>
                    </a:cubicBezTo>
                    <a:lnTo>
                      <a:pt x="15045" y="9484"/>
                    </a:lnTo>
                    <a:lnTo>
                      <a:pt x="16430" y="12698"/>
                    </a:lnTo>
                    <a:cubicBezTo>
                      <a:pt x="17084" y="14212"/>
                      <a:pt x="17918" y="15045"/>
                      <a:pt x="18780" y="15045"/>
                    </a:cubicBezTo>
                    <a:cubicBezTo>
                      <a:pt x="20333" y="15045"/>
                      <a:pt x="21593" y="11678"/>
                      <a:pt x="21593" y="7531"/>
                    </a:cubicBezTo>
                    <a:cubicBezTo>
                      <a:pt x="21593" y="7531"/>
                      <a:pt x="21593" y="7531"/>
                      <a:pt x="21593" y="7531"/>
                    </a:cubicBezTo>
                    <a:cubicBezTo>
                      <a:pt x="21593" y="7531"/>
                      <a:pt x="21593" y="7531"/>
                      <a:pt x="21593" y="7531"/>
                    </a:cubicBezTo>
                    <a:cubicBezTo>
                      <a:pt x="21593" y="7531"/>
                      <a:pt x="21593" y="7531"/>
                      <a:pt x="21593" y="7531"/>
                    </a:cubicBezTo>
                    <a:cubicBezTo>
                      <a:pt x="21593" y="7531"/>
                      <a:pt x="21593" y="7531"/>
                      <a:pt x="21593" y="7531"/>
                    </a:cubicBezTo>
                    <a:cubicBezTo>
                      <a:pt x="21600" y="3376"/>
                      <a:pt x="20336" y="0"/>
                      <a:pt x="18783" y="0"/>
                    </a:cubicBezTo>
                    <a:close/>
                    <a:moveTo>
                      <a:pt x="18783" y="12081"/>
                    </a:moveTo>
                    <a:cubicBezTo>
                      <a:pt x="18187" y="12081"/>
                      <a:pt x="17610" y="11507"/>
                      <a:pt x="17157" y="10460"/>
                    </a:cubicBezTo>
                    <a:lnTo>
                      <a:pt x="15890" y="7522"/>
                    </a:lnTo>
                    <a:lnTo>
                      <a:pt x="17157" y="4585"/>
                    </a:lnTo>
                    <a:cubicBezTo>
                      <a:pt x="17610" y="3537"/>
                      <a:pt x="18187" y="2964"/>
                      <a:pt x="18783" y="2964"/>
                    </a:cubicBezTo>
                    <a:cubicBezTo>
                      <a:pt x="19726" y="2964"/>
                      <a:pt x="20490" y="5006"/>
                      <a:pt x="20490" y="7522"/>
                    </a:cubicBezTo>
                    <a:cubicBezTo>
                      <a:pt x="20494" y="10030"/>
                      <a:pt x="19726" y="12081"/>
                      <a:pt x="18783" y="12081"/>
                    </a:cubicBezTo>
                    <a:close/>
                  </a:path>
                </a:pathLst>
              </a:custGeom>
              <a:solidFill>
                <a:srgbClr val="063951"/>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grpSp>
        <p:pic>
          <p:nvPicPr>
            <p:cNvPr id="7" name="Graphic 7" descr="Hourglass 30% with solid fill">
              <a:extLst>
                <a:ext uri="{FF2B5EF4-FFF2-40B4-BE49-F238E27FC236}">
                  <a16:creationId xmlns:a16="http://schemas.microsoft.com/office/drawing/2014/main" id="{BDE7BD5D-1B29-0958-7B16-76F1DDE135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615162" y="3166038"/>
              <a:ext cx="299229" cy="299229"/>
            </a:xfrm>
            <a:prstGeom prst="rect">
              <a:avLst/>
            </a:prstGeom>
          </p:spPr>
        </p:pic>
        <p:pic>
          <p:nvPicPr>
            <p:cNvPr id="8" name="Graphic 8" descr="Lightbulb with solid fill">
              <a:extLst>
                <a:ext uri="{FF2B5EF4-FFF2-40B4-BE49-F238E27FC236}">
                  <a16:creationId xmlns:a16="http://schemas.microsoft.com/office/drawing/2014/main" id="{21330377-A15F-3232-0090-02A98A8776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233412" y="3166038"/>
              <a:ext cx="299229" cy="299229"/>
            </a:xfrm>
            <a:prstGeom prst="rect">
              <a:avLst/>
            </a:prstGeom>
          </p:spPr>
        </p:pic>
        <p:sp>
          <p:nvSpPr>
            <p:cNvPr id="20" name="TextBox 19">
              <a:extLst>
                <a:ext uri="{FF2B5EF4-FFF2-40B4-BE49-F238E27FC236}">
                  <a16:creationId xmlns:a16="http://schemas.microsoft.com/office/drawing/2014/main" id="{771E7174-3AE8-2BB9-A3E3-6CE5CA4F4D34}"/>
                </a:ext>
              </a:extLst>
            </p:cNvPr>
            <p:cNvSpPr txBox="1"/>
            <p:nvPr/>
          </p:nvSpPr>
          <p:spPr>
            <a:xfrm>
              <a:off x="3856398" y="2525860"/>
              <a:ext cx="1460584" cy="1688780"/>
            </a:xfrm>
            <a:prstGeom prst="rect">
              <a:avLst/>
            </a:prstGeom>
            <a:noFill/>
          </p:spPr>
          <p:txBody>
            <a:bodyPr wrap="square" lIns="0" rIns="0" rtlCol="0" anchor="t">
              <a:spAutoFit/>
            </a:bodyPr>
            <a:lstStyle/>
            <a:p>
              <a:pPr algn="ctr"/>
              <a:r>
                <a:rPr lang="en-US" sz="1200" dirty="0" smtClean="0">
                  <a:latin typeface="Times New Roman" panose="02020603050405020304" pitchFamily="18" charset="0"/>
                  <a:cs typeface="Times New Roman" panose="02020603050405020304" pitchFamily="18" charset="0"/>
                </a:rPr>
                <a:t>Once trained and validated, the pill detection model can be deployed to perform real-time pill detection using a camera or image input. The model analyzes the input image and provides accurate predictions, helping individuals with visual impairments identify and distinguish different pills in their medication routine.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1">
                <a:ln>
                  <a:noFill/>
                </a:ln>
                <a:solidFill>
                  <a:prstClr val="black">
                    <a:lumMod val="65000"/>
                    <a:lumOff val="35000"/>
                  </a:prstClr>
                </a:solidFill>
                <a:effectLst/>
                <a:uLnTx/>
                <a:uFillTx/>
              </a:endParaRPr>
            </a:p>
          </p:txBody>
        </p:sp>
        <p:sp>
          <p:nvSpPr>
            <p:cNvPr id="11" name="Freeform: Shape 19">
              <a:extLst>
                <a:ext uri="{FF2B5EF4-FFF2-40B4-BE49-F238E27FC236}">
                  <a16:creationId xmlns:a16="http://schemas.microsoft.com/office/drawing/2014/main" id="{54BCD99D-DACB-5CFE-D516-9FB14C86E1DF}"/>
                </a:ext>
              </a:extLst>
            </p:cNvPr>
            <p:cNvSpPr/>
            <p:nvPr/>
          </p:nvSpPr>
          <p:spPr>
            <a:xfrm rot="19131010">
              <a:off x="2042944" y="3046402"/>
              <a:ext cx="346853" cy="199343"/>
            </a:xfrm>
            <a:custGeom>
              <a:avLst/>
              <a:gdLst>
                <a:gd name="connsiteX0" fmla="*/ 425856 w 462470"/>
                <a:gd name="connsiteY0" fmla="*/ 0 h 265791"/>
                <a:gd name="connsiteX1" fmla="*/ 462470 w 462470"/>
                <a:gd name="connsiteY1" fmla="*/ 265791 h 265791"/>
                <a:gd name="connsiteX2" fmla="*/ 36891 w 462470"/>
                <a:gd name="connsiteY2" fmla="*/ 264976 h 265791"/>
                <a:gd name="connsiteX3" fmla="*/ 0 w 462470"/>
                <a:gd name="connsiteY3" fmla="*/ 0 h 265791"/>
              </a:gdLst>
              <a:ahLst/>
              <a:cxnLst>
                <a:cxn ang="0">
                  <a:pos x="connsiteX0" y="connsiteY0"/>
                </a:cxn>
                <a:cxn ang="0">
                  <a:pos x="connsiteX1" y="connsiteY1"/>
                </a:cxn>
                <a:cxn ang="0">
                  <a:pos x="connsiteX2" y="connsiteY2"/>
                </a:cxn>
                <a:cxn ang="0">
                  <a:pos x="connsiteX3" y="connsiteY3"/>
                </a:cxn>
              </a:cxnLst>
              <a:rect l="l" t="t" r="r" b="b"/>
              <a:pathLst>
                <a:path w="462470" h="265791">
                  <a:moveTo>
                    <a:pt x="425856" y="0"/>
                  </a:moveTo>
                  <a:lnTo>
                    <a:pt x="462470" y="265791"/>
                  </a:lnTo>
                  <a:lnTo>
                    <a:pt x="36891" y="264976"/>
                  </a:lnTo>
                  <a:lnTo>
                    <a:pt x="0" y="0"/>
                  </a:lnTo>
                  <a:close/>
                </a:path>
              </a:pathLst>
            </a:custGeom>
            <a:solidFill>
              <a:sysClr val="windowText" lastClr="000000">
                <a:alpha val="5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20">
              <a:extLst>
                <a:ext uri="{FF2B5EF4-FFF2-40B4-BE49-F238E27FC236}">
                  <a16:creationId xmlns:a16="http://schemas.microsoft.com/office/drawing/2014/main" id="{E4210B83-0E1F-7772-633E-87C1BE0AF05E}"/>
                </a:ext>
              </a:extLst>
            </p:cNvPr>
            <p:cNvSpPr/>
            <p:nvPr/>
          </p:nvSpPr>
          <p:spPr>
            <a:xfrm rot="19131010">
              <a:off x="6756153" y="3383076"/>
              <a:ext cx="346384" cy="205230"/>
            </a:xfrm>
            <a:custGeom>
              <a:avLst/>
              <a:gdLst>
                <a:gd name="connsiteX0" fmla="*/ 424098 w 461845"/>
                <a:gd name="connsiteY0" fmla="*/ 1095 h 273640"/>
                <a:gd name="connsiteX1" fmla="*/ 461845 w 461845"/>
                <a:gd name="connsiteY1" fmla="*/ 273640 h 273640"/>
                <a:gd name="connsiteX2" fmla="*/ 37797 w 461845"/>
                <a:gd name="connsiteY2" fmla="*/ 273640 h 273640"/>
                <a:gd name="connsiteX3" fmla="*/ 0 w 461845"/>
                <a:gd name="connsiteY3" fmla="*/ 0 h 273640"/>
              </a:gdLst>
              <a:ahLst/>
              <a:cxnLst>
                <a:cxn ang="0">
                  <a:pos x="connsiteX0" y="connsiteY0"/>
                </a:cxn>
                <a:cxn ang="0">
                  <a:pos x="connsiteX1" y="connsiteY1"/>
                </a:cxn>
                <a:cxn ang="0">
                  <a:pos x="connsiteX2" y="connsiteY2"/>
                </a:cxn>
                <a:cxn ang="0">
                  <a:pos x="connsiteX3" y="connsiteY3"/>
                </a:cxn>
              </a:cxnLst>
              <a:rect l="l" t="t" r="r" b="b"/>
              <a:pathLst>
                <a:path w="461845" h="273640">
                  <a:moveTo>
                    <a:pt x="424098" y="1095"/>
                  </a:moveTo>
                  <a:lnTo>
                    <a:pt x="461845" y="273640"/>
                  </a:lnTo>
                  <a:lnTo>
                    <a:pt x="37797" y="273640"/>
                  </a:lnTo>
                  <a:lnTo>
                    <a:pt x="0" y="0"/>
                  </a:lnTo>
                  <a:close/>
                </a:path>
              </a:pathLst>
            </a:custGeom>
            <a:solidFill>
              <a:sysClr val="windowText" lastClr="000000">
                <a:alpha val="5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 name="TextBox 22"/>
          <p:cNvSpPr txBox="1"/>
          <p:nvPr/>
        </p:nvSpPr>
        <p:spPr>
          <a:xfrm>
            <a:off x="379361" y="221851"/>
            <a:ext cx="7948562" cy="1015663"/>
          </a:xfrm>
          <a:prstGeom prst="rect">
            <a:avLst/>
          </a:prstGeom>
          <a:noFill/>
        </p:spPr>
        <p:txBody>
          <a:bodyPr vert="horz" wrap="square" rtlCol="0">
            <a:spAutoFit/>
          </a:bodyPr>
          <a:lstStyle/>
          <a:p>
            <a:r>
              <a:rPr lang="en-US" sz="6000" dirty="0" smtClean="0"/>
              <a:t>Real-Time Pill Detection:</a:t>
            </a:r>
          </a:p>
        </p:txBody>
      </p:sp>
    </p:spTree>
    <p:extLst>
      <p:ext uri="{BB962C8B-B14F-4D97-AF65-F5344CB8AC3E}">
        <p14:creationId xmlns:p14="http://schemas.microsoft.com/office/powerpoint/2010/main" val="2518673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647120" y="981703"/>
            <a:ext cx="10522326" cy="5715683"/>
            <a:chOff x="253830" y="932347"/>
            <a:chExt cx="8636342" cy="4762149"/>
          </a:xfrm>
        </p:grpSpPr>
        <p:grpSp>
          <p:nvGrpSpPr>
            <p:cNvPr id="23" name="Group 22">
              <a:extLst>
                <a:ext uri="{FF2B5EF4-FFF2-40B4-BE49-F238E27FC236}">
                  <a16:creationId xmlns:a16="http://schemas.microsoft.com/office/drawing/2014/main" id="{F1E8C8DF-0DCF-8550-5B8F-91F75F14C41F}"/>
                </a:ext>
              </a:extLst>
            </p:cNvPr>
            <p:cNvGrpSpPr/>
            <p:nvPr/>
          </p:nvGrpSpPr>
          <p:grpSpPr>
            <a:xfrm>
              <a:off x="6695611" y="3416796"/>
              <a:ext cx="2194561" cy="1485417"/>
              <a:chOff x="8921976" y="1142004"/>
              <a:chExt cx="2926081" cy="1980552"/>
            </a:xfrm>
          </p:grpSpPr>
          <p:sp>
            <p:nvSpPr>
              <p:cNvPr id="40" name="TextBox 39">
                <a:extLst>
                  <a:ext uri="{FF2B5EF4-FFF2-40B4-BE49-F238E27FC236}">
                    <a16:creationId xmlns:a16="http://schemas.microsoft.com/office/drawing/2014/main" id="{0D0D928C-FF5E-2E10-3FEE-5CB42CDF9157}"/>
                  </a:ext>
                </a:extLst>
              </p:cNvPr>
              <p:cNvSpPr txBox="1"/>
              <p:nvPr/>
            </p:nvSpPr>
            <p:spPr>
              <a:xfrm>
                <a:off x="8921976" y="1142004"/>
                <a:ext cx="2926080" cy="786387"/>
              </a:xfrm>
              <a:prstGeom prst="rect">
                <a:avLst/>
              </a:prstGeom>
              <a:noFill/>
            </p:spPr>
            <p:txBody>
              <a:bodyPr wrap="square" lIns="0" rIns="0" rtlCol="0" anchor="b">
                <a:spAutoFit/>
              </a:bodyPr>
              <a:lstStyle/>
              <a:p>
                <a:pPr lvl="0"/>
                <a:r>
                  <a:rPr lang="en-US" sz="2000" b="1" kern="0" cap="all" noProof="1" smtClean="0">
                    <a:solidFill>
                      <a:srgbClr val="4CC1EF">
                        <a:lumMod val="50000"/>
                      </a:srgbClr>
                    </a:solidFill>
                  </a:rPr>
                  <a:t>Safety and independence</a:t>
                </a:r>
                <a:endParaRPr kumimoji="0" lang="en-US" sz="2000" b="1" i="0" u="none" strike="noStrike" kern="0" cap="all" spc="0" normalizeH="0" baseline="0" noProof="1">
                  <a:ln>
                    <a:noFill/>
                  </a:ln>
                  <a:solidFill>
                    <a:srgbClr val="4CC1EF">
                      <a:lumMod val="50000"/>
                    </a:srgbClr>
                  </a:solidFill>
                  <a:effectLst/>
                  <a:uLnTx/>
                  <a:uFillTx/>
                </a:endParaRPr>
              </a:p>
            </p:txBody>
          </p:sp>
          <p:sp>
            <p:nvSpPr>
              <p:cNvPr id="41" name="TextBox 40">
                <a:extLst>
                  <a:ext uri="{FF2B5EF4-FFF2-40B4-BE49-F238E27FC236}">
                    <a16:creationId xmlns:a16="http://schemas.microsoft.com/office/drawing/2014/main" id="{CDBC870C-B198-6505-D2D3-0A1E5124436D}"/>
                  </a:ext>
                </a:extLst>
              </p:cNvPr>
              <p:cNvSpPr txBox="1"/>
              <p:nvPr/>
            </p:nvSpPr>
            <p:spPr>
              <a:xfrm>
                <a:off x="8921977" y="1925880"/>
                <a:ext cx="2926080" cy="1196676"/>
              </a:xfrm>
              <a:prstGeom prst="rect">
                <a:avLst/>
              </a:prstGeom>
              <a:noFill/>
            </p:spPr>
            <p:txBody>
              <a:bodyPr wrap="square" lIns="0" rIns="0" rtlCol="0" anchor="t">
                <a:spAutoFit/>
              </a:bodyPr>
              <a:lstStyle/>
              <a:p>
                <a:pPr algn="ctr"/>
                <a:r>
                  <a:rPr lang="en-US" sz="1350" dirty="0" smtClean="0"/>
                  <a:t>By enabling individuals to verify their medications independently, the model enhances safety and empowers individuals with visual impairments.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1">
                  <a:ln>
                    <a:noFill/>
                  </a:ln>
                  <a:solidFill>
                    <a:prstClr val="black">
                      <a:lumMod val="65000"/>
                      <a:lumOff val="35000"/>
                    </a:prstClr>
                  </a:solidFill>
                  <a:effectLst/>
                  <a:uLnTx/>
                  <a:uFillTx/>
                </a:endParaRPr>
              </a:p>
            </p:txBody>
          </p:sp>
        </p:grpSp>
        <p:grpSp>
          <p:nvGrpSpPr>
            <p:cNvPr id="24" name="Group 23">
              <a:extLst>
                <a:ext uri="{FF2B5EF4-FFF2-40B4-BE49-F238E27FC236}">
                  <a16:creationId xmlns:a16="http://schemas.microsoft.com/office/drawing/2014/main" id="{74093C8C-1BF2-06A8-B647-AD6D597485C2}"/>
                </a:ext>
              </a:extLst>
            </p:cNvPr>
            <p:cNvGrpSpPr/>
            <p:nvPr/>
          </p:nvGrpSpPr>
          <p:grpSpPr>
            <a:xfrm>
              <a:off x="253830" y="3673225"/>
              <a:ext cx="2194560" cy="1228987"/>
              <a:chOff x="332936" y="2644949"/>
              <a:chExt cx="2926080" cy="1638648"/>
            </a:xfrm>
          </p:grpSpPr>
          <p:sp>
            <p:nvSpPr>
              <p:cNvPr id="38" name="TextBox 37">
                <a:extLst>
                  <a:ext uri="{FF2B5EF4-FFF2-40B4-BE49-F238E27FC236}">
                    <a16:creationId xmlns:a16="http://schemas.microsoft.com/office/drawing/2014/main" id="{4F868514-8E18-91CC-3E3F-DBED03193705}"/>
                  </a:ext>
                </a:extLst>
              </p:cNvPr>
              <p:cNvSpPr txBox="1"/>
              <p:nvPr/>
            </p:nvSpPr>
            <p:spPr>
              <a:xfrm>
                <a:off x="332936" y="2644949"/>
                <a:ext cx="2926080" cy="444480"/>
              </a:xfrm>
              <a:prstGeom prst="rect">
                <a:avLst/>
              </a:prstGeom>
              <a:noFill/>
            </p:spPr>
            <p:txBody>
              <a:bodyPr wrap="square" lIns="0" rIns="0" rtlCol="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b="1" kern="0" cap="all" noProof="1" smtClean="0">
                    <a:solidFill>
                      <a:srgbClr val="C13018"/>
                    </a:solidFill>
                  </a:rPr>
                  <a:t>Accessibility</a:t>
                </a:r>
                <a:endParaRPr kumimoji="0" lang="en-US" sz="2000" b="1" i="0" u="none" strike="noStrike" kern="0" cap="all" spc="0" normalizeH="0" baseline="0" noProof="1">
                  <a:ln>
                    <a:noFill/>
                  </a:ln>
                  <a:solidFill>
                    <a:srgbClr val="C13018"/>
                  </a:solidFill>
                  <a:effectLst/>
                  <a:uLnTx/>
                  <a:uFillTx/>
                </a:endParaRPr>
              </a:p>
            </p:txBody>
          </p:sp>
          <p:sp>
            <p:nvSpPr>
              <p:cNvPr id="39" name="TextBox 38">
                <a:extLst>
                  <a:ext uri="{FF2B5EF4-FFF2-40B4-BE49-F238E27FC236}">
                    <a16:creationId xmlns:a16="http://schemas.microsoft.com/office/drawing/2014/main" id="{0C56E8E3-5835-4E0E-105E-569B47D1BD38}"/>
                  </a:ext>
                </a:extLst>
              </p:cNvPr>
              <p:cNvSpPr txBox="1"/>
              <p:nvPr/>
            </p:nvSpPr>
            <p:spPr>
              <a:xfrm>
                <a:off x="332936" y="3086921"/>
                <a:ext cx="2926080" cy="1196676"/>
              </a:xfrm>
              <a:prstGeom prst="rect">
                <a:avLst/>
              </a:prstGeom>
              <a:noFill/>
            </p:spPr>
            <p:txBody>
              <a:bodyPr wrap="square" lIns="0" rIns="0" rtlCol="0" anchor="t">
                <a:spAutoFit/>
              </a:bodyPr>
              <a:lstStyle/>
              <a:p>
                <a:pPr algn="ctr"/>
                <a:r>
                  <a:rPr lang="en-US" sz="1350" dirty="0" smtClean="0"/>
                  <a:t>The model promotes accessibility in healthcare, facilitating equal participation and inclusion for individuals with visual impairments.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1">
                  <a:ln>
                    <a:noFill/>
                  </a:ln>
                  <a:solidFill>
                    <a:prstClr val="black">
                      <a:lumMod val="65000"/>
                      <a:lumOff val="35000"/>
                    </a:prstClr>
                  </a:solidFill>
                  <a:effectLst/>
                  <a:uLnTx/>
                  <a:uFillTx/>
                </a:endParaRPr>
              </a:p>
            </p:txBody>
          </p:sp>
        </p:grpSp>
        <p:grpSp>
          <p:nvGrpSpPr>
            <p:cNvPr id="25" name="Group 24">
              <a:extLst>
                <a:ext uri="{FF2B5EF4-FFF2-40B4-BE49-F238E27FC236}">
                  <a16:creationId xmlns:a16="http://schemas.microsoft.com/office/drawing/2014/main" id="{35CCC459-A392-A391-715D-1500075C2C69}"/>
                </a:ext>
              </a:extLst>
            </p:cNvPr>
            <p:cNvGrpSpPr/>
            <p:nvPr/>
          </p:nvGrpSpPr>
          <p:grpSpPr>
            <a:xfrm>
              <a:off x="3058981" y="932347"/>
              <a:ext cx="3026038" cy="1312328"/>
              <a:chOff x="332936" y="2303042"/>
              <a:chExt cx="2926080" cy="1749771"/>
            </a:xfrm>
          </p:grpSpPr>
          <p:sp>
            <p:nvSpPr>
              <p:cNvPr id="36" name="TextBox 35">
                <a:extLst>
                  <a:ext uri="{FF2B5EF4-FFF2-40B4-BE49-F238E27FC236}">
                    <a16:creationId xmlns:a16="http://schemas.microsoft.com/office/drawing/2014/main" id="{CABA2A1B-7D6B-561E-5305-9468E2D915C5}"/>
                  </a:ext>
                </a:extLst>
              </p:cNvPr>
              <p:cNvSpPr txBox="1"/>
              <p:nvPr/>
            </p:nvSpPr>
            <p:spPr>
              <a:xfrm>
                <a:off x="332936" y="2303042"/>
                <a:ext cx="2926080" cy="786388"/>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cap="all" noProof="1" smtClean="0">
                    <a:solidFill>
                      <a:srgbClr val="F7931F">
                        <a:lumMod val="75000"/>
                      </a:srgbClr>
                    </a:solidFill>
                  </a:rPr>
                  <a:t>Enhanced medication managment </a:t>
                </a:r>
                <a:endParaRPr kumimoji="0" lang="en-US" sz="2000" b="1" i="0" u="none" strike="noStrike" kern="0" cap="all" spc="0" normalizeH="0" baseline="0" noProof="1">
                  <a:ln>
                    <a:noFill/>
                  </a:ln>
                  <a:solidFill>
                    <a:srgbClr val="F7931F">
                      <a:lumMod val="75000"/>
                    </a:srgbClr>
                  </a:solidFill>
                  <a:effectLst/>
                  <a:uLnTx/>
                  <a:uFillTx/>
                </a:endParaRPr>
              </a:p>
            </p:txBody>
          </p:sp>
          <p:sp>
            <p:nvSpPr>
              <p:cNvPr id="37" name="TextBox 36">
                <a:extLst>
                  <a:ext uri="{FF2B5EF4-FFF2-40B4-BE49-F238E27FC236}">
                    <a16:creationId xmlns:a16="http://schemas.microsoft.com/office/drawing/2014/main" id="{91BB336E-B684-478F-F97B-B54519254A4C}"/>
                  </a:ext>
                </a:extLst>
              </p:cNvPr>
              <p:cNvSpPr txBox="1"/>
              <p:nvPr/>
            </p:nvSpPr>
            <p:spPr>
              <a:xfrm>
                <a:off x="332936" y="3086923"/>
                <a:ext cx="2926080" cy="965890"/>
              </a:xfrm>
              <a:prstGeom prst="rect">
                <a:avLst/>
              </a:prstGeom>
              <a:noFill/>
            </p:spPr>
            <p:txBody>
              <a:bodyPr wrap="square" lIns="0" rIns="0" rtlCol="0" anchor="t">
                <a:spAutoFit/>
              </a:bodyPr>
              <a:lstStyle/>
              <a:p>
                <a:pPr algn="ctr"/>
                <a:r>
                  <a:rPr lang="en-US" sz="1350" dirty="0" smtClean="0"/>
                  <a:t>The model assists inaccurate identification and differentiation of pills, contributing to improved medication management and adherence.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1">
                  <a:ln>
                    <a:noFill/>
                  </a:ln>
                  <a:solidFill>
                    <a:prstClr val="black">
                      <a:lumMod val="65000"/>
                      <a:lumOff val="35000"/>
                    </a:prstClr>
                  </a:solidFill>
                  <a:effectLst/>
                  <a:uLnTx/>
                  <a:uFillTx/>
                </a:endParaRPr>
              </a:p>
            </p:txBody>
          </p:sp>
        </p:grpSp>
        <p:sp>
          <p:nvSpPr>
            <p:cNvPr id="26" name="Freeform: Shape 31">
              <a:extLst>
                <a:ext uri="{FF2B5EF4-FFF2-40B4-BE49-F238E27FC236}">
                  <a16:creationId xmlns:a16="http://schemas.microsoft.com/office/drawing/2014/main" id="{0DF415DA-8D80-3B26-672F-E998FF5EDBA7}"/>
                </a:ext>
              </a:extLst>
            </p:cNvPr>
            <p:cNvSpPr/>
            <p:nvPr/>
          </p:nvSpPr>
          <p:spPr>
            <a:xfrm>
              <a:off x="3394954" y="2494605"/>
              <a:ext cx="2456234" cy="821987"/>
            </a:xfrm>
            <a:custGeom>
              <a:avLst/>
              <a:gdLst>
                <a:gd name="connsiteX0" fmla="*/ 0 w 3274979"/>
                <a:gd name="connsiteY0" fmla="*/ 551234 h 1095983"/>
                <a:gd name="connsiteX1" fmla="*/ 1601822 w 3274979"/>
                <a:gd name="connsiteY1" fmla="*/ 0 h 1095983"/>
                <a:gd name="connsiteX2" fmla="*/ 3274979 w 3274979"/>
                <a:gd name="connsiteY2" fmla="*/ 551234 h 1095983"/>
                <a:gd name="connsiteX3" fmla="*/ 1524000 w 3274979"/>
                <a:gd name="connsiteY3" fmla="*/ 1095983 h 1095983"/>
                <a:gd name="connsiteX4" fmla="*/ 0 w 3274979"/>
                <a:gd name="connsiteY4" fmla="*/ 551234 h 109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979" h="1095983">
                  <a:moveTo>
                    <a:pt x="0" y="551234"/>
                  </a:moveTo>
                  <a:lnTo>
                    <a:pt x="1601822" y="0"/>
                  </a:lnTo>
                  <a:lnTo>
                    <a:pt x="3274979" y="551234"/>
                  </a:lnTo>
                  <a:lnTo>
                    <a:pt x="1524000" y="1095983"/>
                  </a:lnTo>
                  <a:lnTo>
                    <a:pt x="0" y="551234"/>
                  </a:lnTo>
                  <a:close/>
                </a:path>
              </a:pathLst>
            </a:custGeom>
            <a:solidFill>
              <a:srgbClr val="F7931F">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32">
              <a:extLst>
                <a:ext uri="{FF2B5EF4-FFF2-40B4-BE49-F238E27FC236}">
                  <a16:creationId xmlns:a16="http://schemas.microsoft.com/office/drawing/2014/main" id="{49221142-1BB0-18E9-5618-3F8D563E6897}"/>
                </a:ext>
              </a:extLst>
            </p:cNvPr>
            <p:cNvSpPr/>
            <p:nvPr/>
          </p:nvSpPr>
          <p:spPr>
            <a:xfrm>
              <a:off x="2908571" y="3165813"/>
              <a:ext cx="1507787" cy="2393004"/>
            </a:xfrm>
            <a:custGeom>
              <a:avLst/>
              <a:gdLst>
                <a:gd name="connsiteX0" fmla="*/ 0 w 2010383"/>
                <a:gd name="connsiteY0" fmla="*/ 2483796 h 3190672"/>
                <a:gd name="connsiteX1" fmla="*/ 0 w 2010383"/>
                <a:gd name="connsiteY1" fmla="*/ 0 h 3190672"/>
                <a:gd name="connsiteX2" fmla="*/ 2010383 w 2010383"/>
                <a:gd name="connsiteY2" fmla="*/ 616085 h 3190672"/>
                <a:gd name="connsiteX3" fmla="*/ 2010383 w 2010383"/>
                <a:gd name="connsiteY3" fmla="*/ 3190672 h 3190672"/>
                <a:gd name="connsiteX4" fmla="*/ 0 w 2010383"/>
                <a:gd name="connsiteY4" fmla="*/ 2483796 h 31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383" h="3190672">
                  <a:moveTo>
                    <a:pt x="0" y="2483796"/>
                  </a:moveTo>
                  <a:lnTo>
                    <a:pt x="0" y="0"/>
                  </a:lnTo>
                  <a:lnTo>
                    <a:pt x="2010383" y="616085"/>
                  </a:lnTo>
                  <a:lnTo>
                    <a:pt x="2010383" y="3190672"/>
                  </a:lnTo>
                  <a:lnTo>
                    <a:pt x="0" y="2483796"/>
                  </a:lnTo>
                  <a:close/>
                </a:path>
              </a:pathLst>
            </a:custGeom>
            <a:solidFill>
              <a:srgbClr val="C13018">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33">
              <a:extLst>
                <a:ext uri="{FF2B5EF4-FFF2-40B4-BE49-F238E27FC236}">
                  <a16:creationId xmlns:a16="http://schemas.microsoft.com/office/drawing/2014/main" id="{E992A078-F35A-E582-4DDF-318BD37B7664}"/>
                </a:ext>
              </a:extLst>
            </p:cNvPr>
            <p:cNvSpPr/>
            <p:nvPr/>
          </p:nvSpPr>
          <p:spPr>
            <a:xfrm flipH="1">
              <a:off x="4732605" y="3165813"/>
              <a:ext cx="1510745" cy="2393004"/>
            </a:xfrm>
            <a:custGeom>
              <a:avLst/>
              <a:gdLst>
                <a:gd name="connsiteX0" fmla="*/ 0 w 2010383"/>
                <a:gd name="connsiteY0" fmla="*/ 2483796 h 3190672"/>
                <a:gd name="connsiteX1" fmla="*/ 0 w 2010383"/>
                <a:gd name="connsiteY1" fmla="*/ 0 h 3190672"/>
                <a:gd name="connsiteX2" fmla="*/ 2010383 w 2010383"/>
                <a:gd name="connsiteY2" fmla="*/ 616085 h 3190672"/>
                <a:gd name="connsiteX3" fmla="*/ 2010383 w 2010383"/>
                <a:gd name="connsiteY3" fmla="*/ 3190672 h 3190672"/>
                <a:gd name="connsiteX4" fmla="*/ 0 w 2010383"/>
                <a:gd name="connsiteY4" fmla="*/ 2483796 h 31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0383" h="3190672">
                  <a:moveTo>
                    <a:pt x="0" y="2483796"/>
                  </a:moveTo>
                  <a:lnTo>
                    <a:pt x="0" y="0"/>
                  </a:lnTo>
                  <a:lnTo>
                    <a:pt x="2010383" y="616085"/>
                  </a:lnTo>
                  <a:lnTo>
                    <a:pt x="2010383" y="3190672"/>
                  </a:lnTo>
                  <a:lnTo>
                    <a:pt x="0" y="2483796"/>
                  </a:lnTo>
                  <a:close/>
                </a:path>
              </a:pathLst>
            </a:custGeom>
            <a:solidFill>
              <a:srgbClr val="4CC1EF">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Shape">
              <a:extLst>
                <a:ext uri="{FF2B5EF4-FFF2-40B4-BE49-F238E27FC236}">
                  <a16:creationId xmlns:a16="http://schemas.microsoft.com/office/drawing/2014/main" id="{D8BBB365-46E9-A1B5-9CE1-2231F65CF61F}"/>
                </a:ext>
              </a:extLst>
            </p:cNvPr>
            <p:cNvSpPr/>
            <p:nvPr/>
          </p:nvSpPr>
          <p:spPr>
            <a:xfrm>
              <a:off x="2836925" y="2381117"/>
              <a:ext cx="3470152" cy="1032240"/>
            </a:xfrm>
            <a:custGeom>
              <a:avLst/>
              <a:gdLst/>
              <a:ahLst/>
              <a:cxnLst>
                <a:cxn ang="0">
                  <a:pos x="wd2" y="hd2"/>
                </a:cxn>
                <a:cxn ang="5400000">
                  <a:pos x="wd2" y="hd2"/>
                </a:cxn>
                <a:cxn ang="10800000">
                  <a:pos x="wd2" y="hd2"/>
                </a:cxn>
                <a:cxn ang="16200000">
                  <a:pos x="wd2" y="hd2"/>
                </a:cxn>
              </a:cxnLst>
              <a:rect l="0" t="0" r="r" b="b"/>
              <a:pathLst>
                <a:path w="21600" h="21600" extrusionOk="0">
                  <a:moveTo>
                    <a:pt x="10800" y="4423"/>
                  </a:moveTo>
                  <a:lnTo>
                    <a:pt x="17159" y="10800"/>
                  </a:lnTo>
                  <a:lnTo>
                    <a:pt x="10800" y="17177"/>
                  </a:lnTo>
                  <a:lnTo>
                    <a:pt x="4441" y="10800"/>
                  </a:lnTo>
                  <a:lnTo>
                    <a:pt x="10800" y="4423"/>
                  </a:lnTo>
                  <a:moveTo>
                    <a:pt x="10800" y="0"/>
                  </a:moveTo>
                  <a:lnTo>
                    <a:pt x="0" y="10800"/>
                  </a:lnTo>
                  <a:lnTo>
                    <a:pt x="10800" y="21600"/>
                  </a:lnTo>
                  <a:lnTo>
                    <a:pt x="21600" y="10800"/>
                  </a:lnTo>
                  <a:lnTo>
                    <a:pt x="10800" y="0"/>
                  </a:lnTo>
                  <a:lnTo>
                    <a:pt x="10800" y="0"/>
                  </a:lnTo>
                  <a:close/>
                </a:path>
              </a:pathLst>
            </a:custGeom>
            <a:solidFill>
              <a:srgbClr val="F7931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BC819B5C-252B-325F-C1A0-CD3C565884CE}"/>
                </a:ext>
              </a:extLst>
            </p:cNvPr>
            <p:cNvGrpSpPr/>
            <p:nvPr/>
          </p:nvGrpSpPr>
          <p:grpSpPr>
            <a:xfrm>
              <a:off x="2801695" y="3032873"/>
              <a:ext cx="3540611" cy="2661623"/>
              <a:chOff x="3735593" y="2089088"/>
              <a:chExt cx="4720814" cy="3548831"/>
            </a:xfrm>
          </p:grpSpPr>
          <p:sp>
            <p:nvSpPr>
              <p:cNvPr id="32" name="Shape">
                <a:extLst>
                  <a:ext uri="{FF2B5EF4-FFF2-40B4-BE49-F238E27FC236}">
                    <a16:creationId xmlns:a16="http://schemas.microsoft.com/office/drawing/2014/main" id="{B7D01E78-BA42-ED50-1102-DC414B398804}"/>
                  </a:ext>
                </a:extLst>
              </p:cNvPr>
              <p:cNvSpPr/>
              <p:nvPr/>
            </p:nvSpPr>
            <p:spPr>
              <a:xfrm>
                <a:off x="3735593" y="2089088"/>
                <a:ext cx="2299339" cy="3548831"/>
              </a:xfrm>
              <a:custGeom>
                <a:avLst/>
                <a:gdLst/>
                <a:ahLst/>
                <a:cxnLst>
                  <a:cxn ang="0">
                    <a:pos x="wd2" y="hd2"/>
                  </a:cxn>
                  <a:cxn ang="5400000">
                    <a:pos x="wd2" y="hd2"/>
                  </a:cxn>
                  <a:cxn ang="10800000">
                    <a:pos x="wd2" y="hd2"/>
                  </a:cxn>
                  <a:cxn ang="16200000">
                    <a:pos x="wd2" y="hd2"/>
                  </a:cxn>
                </a:cxnLst>
                <a:rect l="0" t="0" r="r" b="b"/>
                <a:pathLst>
                  <a:path w="21600" h="21600" extrusionOk="0">
                    <a:moveTo>
                      <a:pt x="2736" y="2201"/>
                    </a:moveTo>
                    <a:lnTo>
                      <a:pt x="18886" y="5332"/>
                    </a:lnTo>
                    <a:lnTo>
                      <a:pt x="19041" y="19256"/>
                    </a:lnTo>
                    <a:lnTo>
                      <a:pt x="2581" y="15439"/>
                    </a:lnTo>
                    <a:lnTo>
                      <a:pt x="2736" y="2201"/>
                    </a:lnTo>
                    <a:moveTo>
                      <a:pt x="199" y="0"/>
                    </a:moveTo>
                    <a:lnTo>
                      <a:pt x="0" y="16597"/>
                    </a:lnTo>
                    <a:lnTo>
                      <a:pt x="21600" y="21600"/>
                    </a:lnTo>
                    <a:lnTo>
                      <a:pt x="21401" y="4103"/>
                    </a:lnTo>
                    <a:lnTo>
                      <a:pt x="199" y="0"/>
                    </a:lnTo>
                    <a:lnTo>
                      <a:pt x="199" y="0"/>
                    </a:lnTo>
                    <a:close/>
                  </a:path>
                </a:pathLst>
              </a:custGeom>
              <a:solidFill>
                <a:srgbClr val="C1301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33" name="Shape">
                <a:extLst>
                  <a:ext uri="{FF2B5EF4-FFF2-40B4-BE49-F238E27FC236}">
                    <a16:creationId xmlns:a16="http://schemas.microsoft.com/office/drawing/2014/main" id="{4358C017-3F21-62DF-F2E4-75AC67BBD935}"/>
                  </a:ext>
                </a:extLst>
              </p:cNvPr>
              <p:cNvSpPr/>
              <p:nvPr/>
            </p:nvSpPr>
            <p:spPr>
              <a:xfrm>
                <a:off x="6178200" y="2089088"/>
                <a:ext cx="2278207" cy="3537088"/>
              </a:xfrm>
              <a:custGeom>
                <a:avLst/>
                <a:gdLst/>
                <a:ahLst/>
                <a:cxnLst>
                  <a:cxn ang="0">
                    <a:pos x="wd2" y="hd2"/>
                  </a:cxn>
                  <a:cxn ang="5400000">
                    <a:pos x="wd2" y="hd2"/>
                  </a:cxn>
                  <a:cxn ang="10800000">
                    <a:pos x="wd2" y="hd2"/>
                  </a:cxn>
                  <a:cxn ang="16200000">
                    <a:pos x="wd2" y="hd2"/>
                  </a:cxn>
                </a:cxnLst>
                <a:rect l="0" t="0" r="r" b="b"/>
                <a:pathLst>
                  <a:path w="21600" h="21600" extrusionOk="0">
                    <a:moveTo>
                      <a:pt x="18861" y="2209"/>
                    </a:moveTo>
                    <a:lnTo>
                      <a:pt x="19017" y="15490"/>
                    </a:lnTo>
                    <a:lnTo>
                      <a:pt x="2739" y="19262"/>
                    </a:lnTo>
                    <a:lnTo>
                      <a:pt x="2583" y="5350"/>
                    </a:lnTo>
                    <a:lnTo>
                      <a:pt x="18861" y="2209"/>
                    </a:lnTo>
                    <a:moveTo>
                      <a:pt x="21400" y="0"/>
                    </a:moveTo>
                    <a:lnTo>
                      <a:pt x="0" y="4116"/>
                    </a:lnTo>
                    <a:lnTo>
                      <a:pt x="200" y="21600"/>
                    </a:lnTo>
                    <a:lnTo>
                      <a:pt x="21600" y="16652"/>
                    </a:lnTo>
                    <a:lnTo>
                      <a:pt x="21400" y="0"/>
                    </a:lnTo>
                    <a:lnTo>
                      <a:pt x="21400" y="0"/>
                    </a:lnTo>
                    <a:close/>
                  </a:path>
                </a:pathLst>
              </a:custGeom>
              <a:solidFill>
                <a:srgbClr val="4CC1E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34" name="TextBox 8">
                <a:extLst>
                  <a:ext uri="{FF2B5EF4-FFF2-40B4-BE49-F238E27FC236}">
                    <a16:creationId xmlns:a16="http://schemas.microsoft.com/office/drawing/2014/main" id="{34782400-D09F-D20D-DF54-92CD950CADD0}"/>
                  </a:ext>
                </a:extLst>
              </p:cNvPr>
              <p:cNvSpPr txBox="1"/>
              <p:nvPr/>
            </p:nvSpPr>
            <p:spPr>
              <a:xfrm>
                <a:off x="4373157" y="3340283"/>
                <a:ext cx="1024212" cy="1046440"/>
              </a:xfrm>
              <a:prstGeom prst="rect">
                <a:avLst/>
              </a:prstGeom>
              <a:noFill/>
              <a:scene3d>
                <a:camera prst="isometricLeftDown">
                  <a:rot lat="1800000" lon="1800000" rev="0"/>
                </a:camera>
                <a:lightRig rig="threePt" dir="t"/>
              </a:scene3d>
            </p:spPr>
            <p:txBody>
              <a:bodyPr wrap="none" rtlCol="0" anchor="ctr">
                <a:spAutoFit/>
              </a:bodyPr>
              <a:lstStyle>
                <a:defPPr>
                  <a:defRPr lang="en-US"/>
                </a:defPPr>
                <a:lvl1pPr algn="ctr">
                  <a:defRPr sz="6000" b="1">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dirty="0">
                    <a:ln>
                      <a:noFill/>
                    </a:ln>
                    <a:solidFill>
                      <a:srgbClr val="C13018"/>
                    </a:solidFill>
                    <a:effectLst/>
                    <a:uLnTx/>
                    <a:uFillTx/>
                  </a:rPr>
                  <a:t>02</a:t>
                </a:r>
              </a:p>
            </p:txBody>
          </p:sp>
          <p:sp>
            <p:nvSpPr>
              <p:cNvPr id="35" name="TextBox 8">
                <a:extLst>
                  <a:ext uri="{FF2B5EF4-FFF2-40B4-BE49-F238E27FC236}">
                    <a16:creationId xmlns:a16="http://schemas.microsoft.com/office/drawing/2014/main" id="{04AF7629-E03B-898C-38C8-5B26138EE45D}"/>
                  </a:ext>
                </a:extLst>
              </p:cNvPr>
              <p:cNvSpPr txBox="1"/>
              <p:nvPr/>
            </p:nvSpPr>
            <p:spPr>
              <a:xfrm>
                <a:off x="6805197" y="3334411"/>
                <a:ext cx="1024212" cy="1046440"/>
              </a:xfrm>
              <a:prstGeom prst="rect">
                <a:avLst/>
              </a:prstGeom>
              <a:noFill/>
              <a:scene3d>
                <a:camera prst="isometricOffAxis1Right">
                  <a:rot lat="1800000" lon="19800000" rev="0"/>
                </a:camera>
                <a:lightRig rig="threePt" dir="t"/>
              </a:scene3d>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rgbClr val="4CC1EF">
                        <a:lumMod val="50000"/>
                      </a:srgbClr>
                    </a:solidFill>
                    <a:effectLst/>
                    <a:uLnTx/>
                    <a:uFillTx/>
                    <a:latin typeface="Calibri" panose="020F0502020204030204"/>
                    <a:ea typeface="+mn-ea"/>
                    <a:cs typeface="+mn-cs"/>
                  </a:rPr>
                  <a:t>03</a:t>
                </a:r>
              </a:p>
            </p:txBody>
          </p:sp>
        </p:grpSp>
        <p:sp>
          <p:nvSpPr>
            <p:cNvPr id="31" name="TextBox 8">
              <a:extLst>
                <a:ext uri="{FF2B5EF4-FFF2-40B4-BE49-F238E27FC236}">
                  <a16:creationId xmlns:a16="http://schemas.microsoft.com/office/drawing/2014/main" id="{D44A8C88-AD77-E6B0-1FB7-4465B27F6569}"/>
                </a:ext>
              </a:extLst>
            </p:cNvPr>
            <p:cNvSpPr txBox="1"/>
            <p:nvPr/>
          </p:nvSpPr>
          <p:spPr>
            <a:xfrm>
              <a:off x="4187921" y="2504822"/>
              <a:ext cx="768159" cy="784830"/>
            </a:xfrm>
            <a:prstGeom prst="rect">
              <a:avLst/>
            </a:prstGeom>
            <a:noFill/>
            <a:scene3d>
              <a:camera prst="perspectiveRelaxedModerately" fov="2700000">
                <a:rot lat="18600000" lon="0" rev="0"/>
              </a:camera>
              <a:lightRig rig="threePt" dir="t"/>
            </a:scene3d>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rgbClr val="F7931F">
                      <a:lumMod val="75000"/>
                    </a:srgbClr>
                  </a:solidFill>
                  <a:effectLst/>
                  <a:uLnTx/>
                  <a:uFillTx/>
                  <a:latin typeface="Calibri" panose="020F0502020204030204"/>
                  <a:ea typeface="+mn-ea"/>
                  <a:cs typeface="+mn-cs"/>
                </a:rPr>
                <a:t>01</a:t>
              </a:r>
            </a:p>
          </p:txBody>
        </p:sp>
      </p:grpSp>
      <p:sp>
        <p:nvSpPr>
          <p:cNvPr id="42" name="TextBox 41"/>
          <p:cNvSpPr txBox="1"/>
          <p:nvPr/>
        </p:nvSpPr>
        <p:spPr>
          <a:xfrm>
            <a:off x="283552" y="145513"/>
            <a:ext cx="11399685" cy="1015663"/>
          </a:xfrm>
          <a:prstGeom prst="rect">
            <a:avLst/>
          </a:prstGeom>
          <a:noFill/>
        </p:spPr>
        <p:txBody>
          <a:bodyPr vert="horz" wrap="square" rtlCol="0">
            <a:spAutoFit/>
          </a:bodyPr>
          <a:lstStyle/>
          <a:p>
            <a:r>
              <a:rPr lang="en-US" sz="6000" dirty="0" smtClean="0"/>
              <a:t>Benefits:</a:t>
            </a:r>
          </a:p>
        </p:txBody>
      </p:sp>
    </p:spTree>
    <p:extLst>
      <p:ext uri="{BB962C8B-B14F-4D97-AF65-F5344CB8AC3E}">
        <p14:creationId xmlns:p14="http://schemas.microsoft.com/office/powerpoint/2010/main" val="150687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0" y="786580"/>
            <a:ext cx="11838039" cy="5258409"/>
            <a:chOff x="0" y="1177180"/>
            <a:chExt cx="8767257" cy="4081229"/>
          </a:xfrm>
        </p:grpSpPr>
        <p:sp>
          <p:nvSpPr>
            <p:cNvPr id="23" name="Freeform: Shape 8">
              <a:extLst>
                <a:ext uri="{FF2B5EF4-FFF2-40B4-BE49-F238E27FC236}">
                  <a16:creationId xmlns:a16="http://schemas.microsoft.com/office/drawing/2014/main" id="{BCDBCBE6-E131-F20A-C1B2-5499519B8345}"/>
                </a:ext>
              </a:extLst>
            </p:cNvPr>
            <p:cNvSpPr/>
            <p:nvPr/>
          </p:nvSpPr>
          <p:spPr>
            <a:xfrm>
              <a:off x="5694313" y="1177180"/>
              <a:ext cx="940949" cy="1652477"/>
            </a:xfrm>
            <a:custGeom>
              <a:avLst/>
              <a:gdLst>
                <a:gd name="connsiteX0" fmla="*/ 1254599 w 1254599"/>
                <a:gd name="connsiteY0" fmla="*/ 0 h 2203303"/>
                <a:gd name="connsiteX1" fmla="*/ 879994 w 1254599"/>
                <a:gd name="connsiteY1" fmla="*/ 2203303 h 2203303"/>
                <a:gd name="connsiteX2" fmla="*/ 0 w 1254599"/>
                <a:gd name="connsiteY2" fmla="*/ 1781720 h 2203303"/>
                <a:gd name="connsiteX0" fmla="*/ 1254599 w 1254599"/>
                <a:gd name="connsiteY0" fmla="*/ 0 h 2203303"/>
                <a:gd name="connsiteX1" fmla="*/ 1045746 w 1254599"/>
                <a:gd name="connsiteY1" fmla="*/ 1259555 h 2203303"/>
                <a:gd name="connsiteX2" fmla="*/ 879994 w 1254599"/>
                <a:gd name="connsiteY2" fmla="*/ 2203303 h 2203303"/>
                <a:gd name="connsiteX3" fmla="*/ 0 w 1254599"/>
                <a:gd name="connsiteY3" fmla="*/ 1781720 h 2203303"/>
                <a:gd name="connsiteX4" fmla="*/ 1254599 w 1254599"/>
                <a:gd name="connsiteY4" fmla="*/ 0 h 2203303"/>
                <a:gd name="connsiteX0" fmla="*/ 1254599 w 1254599"/>
                <a:gd name="connsiteY0" fmla="*/ 0 h 2203303"/>
                <a:gd name="connsiteX1" fmla="*/ 1246784 w 1254599"/>
                <a:gd name="connsiteY1" fmla="*/ 1304951 h 2203303"/>
                <a:gd name="connsiteX2" fmla="*/ 879994 w 1254599"/>
                <a:gd name="connsiteY2" fmla="*/ 2203303 h 2203303"/>
                <a:gd name="connsiteX3" fmla="*/ 0 w 1254599"/>
                <a:gd name="connsiteY3" fmla="*/ 1781720 h 2203303"/>
                <a:gd name="connsiteX4" fmla="*/ 1254599 w 1254599"/>
                <a:gd name="connsiteY4" fmla="*/ 0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599" h="2203303">
                  <a:moveTo>
                    <a:pt x="1254599" y="0"/>
                  </a:moveTo>
                  <a:lnTo>
                    <a:pt x="1246784" y="1304951"/>
                  </a:lnTo>
                  <a:lnTo>
                    <a:pt x="879994" y="2203303"/>
                  </a:lnTo>
                  <a:lnTo>
                    <a:pt x="0" y="1781720"/>
                  </a:lnTo>
                  <a:lnTo>
                    <a:pt x="1254599" y="0"/>
                  </a:lnTo>
                  <a:close/>
                </a:path>
              </a:pathLst>
            </a:custGeom>
            <a:solidFill>
              <a:sysClr val="window" lastClr="FFFFFF">
                <a:lumMod val="6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dirty="0">
                <a:ln>
                  <a:noFill/>
                </a:ln>
                <a:solidFill>
                  <a:srgbClr val="FFFFFF"/>
                </a:solidFill>
                <a:effectLst/>
                <a:uLnTx/>
                <a:uFillTx/>
              </a:endParaRPr>
            </a:p>
          </p:txBody>
        </p:sp>
        <p:sp>
          <p:nvSpPr>
            <p:cNvPr id="24" name="Freeform: Shape 19">
              <a:extLst>
                <a:ext uri="{FF2B5EF4-FFF2-40B4-BE49-F238E27FC236}">
                  <a16:creationId xmlns:a16="http://schemas.microsoft.com/office/drawing/2014/main" id="{30711576-5248-EAB3-E0FD-E3D5B1075271}"/>
                </a:ext>
              </a:extLst>
            </p:cNvPr>
            <p:cNvSpPr/>
            <p:nvPr/>
          </p:nvSpPr>
          <p:spPr>
            <a:xfrm>
              <a:off x="6353577" y="1177180"/>
              <a:ext cx="1301974" cy="1652477"/>
            </a:xfrm>
            <a:custGeom>
              <a:avLst/>
              <a:gdLst>
                <a:gd name="connsiteX0" fmla="*/ 374587 w 1735965"/>
                <a:gd name="connsiteY0" fmla="*/ 0 h 2203303"/>
                <a:gd name="connsiteX1" fmla="*/ 374588 w 1735965"/>
                <a:gd name="connsiteY1" fmla="*/ 2 h 2203303"/>
                <a:gd name="connsiteX2" fmla="*/ 374587 w 1735965"/>
                <a:gd name="connsiteY2" fmla="*/ 1 h 2203303"/>
                <a:gd name="connsiteX3" fmla="*/ 1735965 w 1735965"/>
                <a:gd name="connsiteY3" fmla="*/ 1940784 h 2203303"/>
                <a:gd name="connsiteX4" fmla="*/ 0 w 1735965"/>
                <a:gd name="connsiteY4" fmla="*/ 2203303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65" h="2203303">
                  <a:moveTo>
                    <a:pt x="374587" y="0"/>
                  </a:moveTo>
                  <a:lnTo>
                    <a:pt x="374588" y="2"/>
                  </a:lnTo>
                  <a:lnTo>
                    <a:pt x="374587" y="1"/>
                  </a:lnTo>
                  <a:lnTo>
                    <a:pt x="1735965" y="1940784"/>
                  </a:lnTo>
                  <a:lnTo>
                    <a:pt x="0" y="2203303"/>
                  </a:lnTo>
                  <a:close/>
                </a:path>
              </a:pathLst>
            </a:custGeom>
            <a:solidFill>
              <a:sysClr val="window" lastClr="FFFFFF">
                <a:lumMod val="8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25" name="Freeform: Shape 23">
              <a:extLst>
                <a:ext uri="{FF2B5EF4-FFF2-40B4-BE49-F238E27FC236}">
                  <a16:creationId xmlns:a16="http://schemas.microsoft.com/office/drawing/2014/main" id="{24DBD7D0-D204-1D57-9BA2-3BB189653B24}"/>
                </a:ext>
              </a:extLst>
            </p:cNvPr>
            <p:cNvSpPr/>
            <p:nvPr/>
          </p:nvSpPr>
          <p:spPr>
            <a:xfrm>
              <a:off x="5225101" y="2539122"/>
              <a:ext cx="1190291" cy="1378684"/>
            </a:xfrm>
            <a:custGeom>
              <a:avLst/>
              <a:gdLst>
                <a:gd name="connsiteX0" fmla="*/ 601533 w 1503202"/>
                <a:gd name="connsiteY0" fmla="*/ 0 h 1838245"/>
                <a:gd name="connsiteX1" fmla="*/ 1503202 w 1503202"/>
                <a:gd name="connsiteY1" fmla="*/ 431963 h 1838245"/>
                <a:gd name="connsiteX2" fmla="*/ 1264296 w 1503202"/>
                <a:gd name="connsiteY2" fmla="*/ 1838245 h 1838245"/>
                <a:gd name="connsiteX3" fmla="*/ 0 w 1503202"/>
                <a:gd name="connsiteY3" fmla="*/ 854267 h 1838245"/>
                <a:gd name="connsiteX0" fmla="*/ 601533 w 1503202"/>
                <a:gd name="connsiteY0" fmla="*/ 0 h 1838245"/>
                <a:gd name="connsiteX1" fmla="*/ 1503202 w 1503202"/>
                <a:gd name="connsiteY1" fmla="*/ 431963 h 1838245"/>
                <a:gd name="connsiteX2" fmla="*/ 1386017 w 1503202"/>
                <a:gd name="connsiteY2" fmla="*/ 1090850 h 1838245"/>
                <a:gd name="connsiteX3" fmla="*/ 1264296 w 1503202"/>
                <a:gd name="connsiteY3" fmla="*/ 1838245 h 1838245"/>
                <a:gd name="connsiteX4" fmla="*/ 0 w 1503202"/>
                <a:gd name="connsiteY4" fmla="*/ 854267 h 1838245"/>
                <a:gd name="connsiteX5" fmla="*/ 601533 w 1503202"/>
                <a:gd name="connsiteY5" fmla="*/ 0 h 1838245"/>
                <a:gd name="connsiteX0" fmla="*/ 601533 w 1587055"/>
                <a:gd name="connsiteY0" fmla="*/ 0 h 1838245"/>
                <a:gd name="connsiteX1" fmla="*/ 1503202 w 1587055"/>
                <a:gd name="connsiteY1" fmla="*/ 431963 h 1838245"/>
                <a:gd name="connsiteX2" fmla="*/ 1587055 w 1587055"/>
                <a:gd name="connsiteY2" fmla="*/ 1129760 h 1838245"/>
                <a:gd name="connsiteX3" fmla="*/ 1264296 w 1587055"/>
                <a:gd name="connsiteY3" fmla="*/ 1838245 h 1838245"/>
                <a:gd name="connsiteX4" fmla="*/ 0 w 1587055"/>
                <a:gd name="connsiteY4" fmla="*/ 854267 h 1838245"/>
                <a:gd name="connsiteX5" fmla="*/ 601533 w 1587055"/>
                <a:gd name="connsiteY5" fmla="*/ 0 h 183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55" h="1838245">
                  <a:moveTo>
                    <a:pt x="601533" y="0"/>
                  </a:moveTo>
                  <a:lnTo>
                    <a:pt x="1503202" y="431963"/>
                  </a:lnTo>
                  <a:lnTo>
                    <a:pt x="1587055" y="1129760"/>
                  </a:lnTo>
                  <a:lnTo>
                    <a:pt x="1264296" y="1838245"/>
                  </a:lnTo>
                  <a:lnTo>
                    <a:pt x="0" y="854267"/>
                  </a:lnTo>
                  <a:lnTo>
                    <a:pt x="601533" y="0"/>
                  </a:lnTo>
                  <a:close/>
                </a:path>
              </a:pathLst>
            </a:custGeom>
            <a:solidFill>
              <a:sysClr val="window" lastClr="FFFFFF">
                <a:lumMod val="7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26" name="Freeform: Shape 24">
              <a:extLst>
                <a:ext uri="{FF2B5EF4-FFF2-40B4-BE49-F238E27FC236}">
                  <a16:creationId xmlns:a16="http://schemas.microsoft.com/office/drawing/2014/main" id="{27FC3C32-03A9-4129-FBAE-722420326F9A}"/>
                </a:ext>
              </a:extLst>
            </p:cNvPr>
            <p:cNvSpPr/>
            <p:nvPr/>
          </p:nvSpPr>
          <p:spPr>
            <a:xfrm>
              <a:off x="6174388" y="2663941"/>
              <a:ext cx="2027995" cy="1254938"/>
            </a:xfrm>
            <a:custGeom>
              <a:avLst/>
              <a:gdLst>
                <a:gd name="connsiteX0" fmla="*/ 2004038 w 2703993"/>
                <a:gd name="connsiteY0" fmla="*/ 0 h 1673251"/>
                <a:gd name="connsiteX1" fmla="*/ 2703993 w 2703993"/>
                <a:gd name="connsiteY1" fmla="*/ 997856 h 1673251"/>
                <a:gd name="connsiteX2" fmla="*/ 0 w 2703993"/>
                <a:gd name="connsiteY2" fmla="*/ 1673251 h 1673251"/>
                <a:gd name="connsiteX3" fmla="*/ 238931 w 2703993"/>
                <a:gd name="connsiteY3" fmla="*/ 267016 h 1673251"/>
              </a:gdLst>
              <a:ahLst/>
              <a:cxnLst>
                <a:cxn ang="0">
                  <a:pos x="connsiteX0" y="connsiteY0"/>
                </a:cxn>
                <a:cxn ang="0">
                  <a:pos x="connsiteX1" y="connsiteY1"/>
                </a:cxn>
                <a:cxn ang="0">
                  <a:pos x="connsiteX2" y="connsiteY2"/>
                </a:cxn>
                <a:cxn ang="0">
                  <a:pos x="connsiteX3" y="connsiteY3"/>
                </a:cxn>
              </a:cxnLst>
              <a:rect l="l" t="t" r="r" b="b"/>
              <a:pathLst>
                <a:path w="2703993" h="1673251">
                  <a:moveTo>
                    <a:pt x="2004038" y="0"/>
                  </a:moveTo>
                  <a:lnTo>
                    <a:pt x="2703993" y="997856"/>
                  </a:lnTo>
                  <a:lnTo>
                    <a:pt x="0" y="1673251"/>
                  </a:lnTo>
                  <a:lnTo>
                    <a:pt x="238931" y="267016"/>
                  </a:lnTo>
                  <a:close/>
                </a:path>
              </a:pathLst>
            </a:custGeom>
            <a:solidFill>
              <a:srgbClr val="E4E3E4"/>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27" name="Freeform: Shape 25">
              <a:extLst>
                <a:ext uri="{FF2B5EF4-FFF2-40B4-BE49-F238E27FC236}">
                  <a16:creationId xmlns:a16="http://schemas.microsoft.com/office/drawing/2014/main" id="{9C3B8353-B6AF-F13D-62B9-5A8C52E52D19}"/>
                </a:ext>
              </a:extLst>
            </p:cNvPr>
            <p:cNvSpPr/>
            <p:nvPr/>
          </p:nvSpPr>
          <p:spPr>
            <a:xfrm>
              <a:off x="4741296" y="3212773"/>
              <a:ext cx="1537909" cy="2045636"/>
            </a:xfrm>
            <a:custGeom>
              <a:avLst/>
              <a:gdLst>
                <a:gd name="connsiteX0" fmla="*/ 614136 w 1894332"/>
                <a:gd name="connsiteY0" fmla="*/ 0 h 2727515"/>
                <a:gd name="connsiteX1" fmla="*/ 1894332 w 1894332"/>
                <a:gd name="connsiteY1" fmla="*/ 996375 h 2727515"/>
                <a:gd name="connsiteX2" fmla="*/ 1600007 w 1894332"/>
                <a:gd name="connsiteY2" fmla="*/ 2727515 h 2727515"/>
                <a:gd name="connsiteX3" fmla="*/ 0 w 1894332"/>
                <a:gd name="connsiteY3" fmla="*/ 872164 h 2727515"/>
                <a:gd name="connsiteX0" fmla="*/ 614136 w 1894332"/>
                <a:gd name="connsiteY0" fmla="*/ 0 h 2727515"/>
                <a:gd name="connsiteX1" fmla="*/ 1894332 w 1894332"/>
                <a:gd name="connsiteY1" fmla="*/ 996375 h 2727515"/>
                <a:gd name="connsiteX2" fmla="*/ 1778170 w 1894332"/>
                <a:gd name="connsiteY2" fmla="*/ 1690707 h 2727515"/>
                <a:gd name="connsiteX3" fmla="*/ 1600007 w 1894332"/>
                <a:gd name="connsiteY3" fmla="*/ 2727515 h 2727515"/>
                <a:gd name="connsiteX4" fmla="*/ 0 w 1894332"/>
                <a:gd name="connsiteY4" fmla="*/ 872164 h 2727515"/>
                <a:gd name="connsiteX5" fmla="*/ 614136 w 1894332"/>
                <a:gd name="connsiteY5" fmla="*/ 0 h 2727515"/>
                <a:gd name="connsiteX0" fmla="*/ 614136 w 2050545"/>
                <a:gd name="connsiteY0" fmla="*/ 0 h 2727515"/>
                <a:gd name="connsiteX1" fmla="*/ 1894332 w 2050545"/>
                <a:gd name="connsiteY1" fmla="*/ 996375 h 2727515"/>
                <a:gd name="connsiteX2" fmla="*/ 2050545 w 2050545"/>
                <a:gd name="connsiteY2" fmla="*/ 1742588 h 2727515"/>
                <a:gd name="connsiteX3" fmla="*/ 1600007 w 2050545"/>
                <a:gd name="connsiteY3" fmla="*/ 2727515 h 2727515"/>
                <a:gd name="connsiteX4" fmla="*/ 0 w 2050545"/>
                <a:gd name="connsiteY4" fmla="*/ 872164 h 2727515"/>
                <a:gd name="connsiteX5" fmla="*/ 614136 w 2050545"/>
                <a:gd name="connsiteY5" fmla="*/ 0 h 272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545" h="2727515">
                  <a:moveTo>
                    <a:pt x="614136" y="0"/>
                  </a:moveTo>
                  <a:lnTo>
                    <a:pt x="1894332" y="996375"/>
                  </a:lnTo>
                  <a:lnTo>
                    <a:pt x="2050545" y="1742588"/>
                  </a:lnTo>
                  <a:lnTo>
                    <a:pt x="1600007" y="2727515"/>
                  </a:lnTo>
                  <a:lnTo>
                    <a:pt x="0" y="872164"/>
                  </a:lnTo>
                  <a:lnTo>
                    <a:pt x="614136" y="0"/>
                  </a:lnTo>
                  <a:close/>
                </a:path>
              </a:pathLst>
            </a:custGeom>
            <a:solidFill>
              <a:sysClr val="window" lastClr="FFFFFF">
                <a:lumMod val="8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28" name="Freeform: Shape 26">
              <a:extLst>
                <a:ext uri="{FF2B5EF4-FFF2-40B4-BE49-F238E27FC236}">
                  <a16:creationId xmlns:a16="http://schemas.microsoft.com/office/drawing/2014/main" id="{F989BE82-75E7-AD67-4647-B5C569501913}"/>
                </a:ext>
              </a:extLst>
            </p:cNvPr>
            <p:cNvSpPr/>
            <p:nvPr/>
          </p:nvSpPr>
          <p:spPr>
            <a:xfrm>
              <a:off x="5941642" y="3443551"/>
              <a:ext cx="2825615" cy="1813424"/>
            </a:xfrm>
            <a:custGeom>
              <a:avLst/>
              <a:gdLst>
                <a:gd name="connsiteX0" fmla="*/ 3043516 w 3767486"/>
                <a:gd name="connsiteY0" fmla="*/ 0 h 2417899"/>
                <a:gd name="connsiteX1" fmla="*/ 3767486 w 3767486"/>
                <a:gd name="connsiteY1" fmla="*/ 1032092 h 2417899"/>
                <a:gd name="connsiteX2" fmla="*/ 0 w 3767486"/>
                <a:gd name="connsiteY2" fmla="*/ 2417899 h 2417899"/>
                <a:gd name="connsiteX3" fmla="*/ 294414 w 3767486"/>
                <a:gd name="connsiteY3" fmla="*/ 686740 h 2417899"/>
              </a:gdLst>
              <a:ahLst/>
              <a:cxnLst>
                <a:cxn ang="0">
                  <a:pos x="connsiteX0" y="connsiteY0"/>
                </a:cxn>
                <a:cxn ang="0">
                  <a:pos x="connsiteX1" y="connsiteY1"/>
                </a:cxn>
                <a:cxn ang="0">
                  <a:pos x="connsiteX2" y="connsiteY2"/>
                </a:cxn>
                <a:cxn ang="0">
                  <a:pos x="connsiteX3" y="connsiteY3"/>
                </a:cxn>
              </a:cxnLst>
              <a:rect l="l" t="t" r="r" b="b"/>
              <a:pathLst>
                <a:path w="3767486" h="2417899">
                  <a:moveTo>
                    <a:pt x="3043516" y="0"/>
                  </a:moveTo>
                  <a:lnTo>
                    <a:pt x="3767486" y="1032092"/>
                  </a:lnTo>
                  <a:lnTo>
                    <a:pt x="0" y="2417899"/>
                  </a:lnTo>
                  <a:lnTo>
                    <a:pt x="294414" y="686740"/>
                  </a:lnTo>
                  <a:close/>
                </a:path>
              </a:pathLst>
            </a:custGeom>
            <a:solidFill>
              <a:srgbClr val="EAE9E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29" name="Freeform 28">
              <a:extLst>
                <a:ext uri="{FF2B5EF4-FFF2-40B4-BE49-F238E27FC236}">
                  <a16:creationId xmlns:a16="http://schemas.microsoft.com/office/drawing/2014/main" id="{90E12C2D-E908-3815-BD98-B8FD51C11166}"/>
                </a:ext>
              </a:extLst>
            </p:cNvPr>
            <p:cNvSpPr/>
            <p:nvPr/>
          </p:nvSpPr>
          <p:spPr>
            <a:xfrm>
              <a:off x="0" y="1680211"/>
              <a:ext cx="6127560" cy="3576764"/>
            </a:xfrm>
            <a:custGeom>
              <a:avLst/>
              <a:gdLst>
                <a:gd name="connsiteX0" fmla="*/ 0 w 8170080"/>
                <a:gd name="connsiteY0" fmla="*/ 0 h 4769019"/>
                <a:gd name="connsiteX1" fmla="*/ 8170080 w 8170080"/>
                <a:gd name="connsiteY1" fmla="*/ 0 h 4769019"/>
                <a:gd name="connsiteX2" fmla="*/ 6067864 w 8170080"/>
                <a:gd name="connsiteY2" fmla="*/ 2904378 h 4769019"/>
                <a:gd name="connsiteX3" fmla="*/ 7628090 w 8170080"/>
                <a:gd name="connsiteY3" fmla="*/ 4769019 h 4769019"/>
                <a:gd name="connsiteX4" fmla="*/ 0 w 8170080"/>
                <a:gd name="connsiteY4" fmla="*/ 4769019 h 476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0080" h="4769019">
                  <a:moveTo>
                    <a:pt x="0" y="0"/>
                  </a:moveTo>
                  <a:lnTo>
                    <a:pt x="8170080" y="0"/>
                  </a:lnTo>
                  <a:lnTo>
                    <a:pt x="6067864" y="2904378"/>
                  </a:lnTo>
                  <a:lnTo>
                    <a:pt x="7628090" y="4769019"/>
                  </a:lnTo>
                  <a:lnTo>
                    <a:pt x="0" y="4769019"/>
                  </a:lnTo>
                  <a:close/>
                </a:path>
              </a:pathLst>
            </a:custGeom>
            <a:solidFill>
              <a:srgbClr val="06395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1E6E4890-4E41-44C4-35B1-BB7AD308B5D8}"/>
                </a:ext>
              </a:extLst>
            </p:cNvPr>
            <p:cNvGrpSpPr/>
            <p:nvPr/>
          </p:nvGrpSpPr>
          <p:grpSpPr>
            <a:xfrm>
              <a:off x="95619" y="1873600"/>
              <a:ext cx="5283860" cy="2083404"/>
              <a:chOff x="8513182" y="1433470"/>
              <a:chExt cx="4052330" cy="706535"/>
            </a:xfrm>
          </p:grpSpPr>
          <p:sp>
            <p:nvSpPr>
              <p:cNvPr id="40" name="TextBox 39">
                <a:extLst>
                  <a:ext uri="{FF2B5EF4-FFF2-40B4-BE49-F238E27FC236}">
                    <a16:creationId xmlns:a16="http://schemas.microsoft.com/office/drawing/2014/main" id="{65CA392F-61D5-7C58-80B4-B3756DF22802}"/>
                  </a:ext>
                </a:extLst>
              </p:cNvPr>
              <p:cNvSpPr txBox="1"/>
              <p:nvPr/>
            </p:nvSpPr>
            <p:spPr>
              <a:xfrm>
                <a:off x="8513182" y="1433470"/>
                <a:ext cx="4052330" cy="299732"/>
              </a:xfrm>
              <a:prstGeom prst="rect">
                <a:avLst/>
              </a:prstGeom>
              <a:noFill/>
            </p:spPr>
            <p:txBody>
              <a:bodyPr wrap="square" lIns="0" rIns="0" rtlCol="0" anchor="b">
                <a:spAutoFit/>
              </a:bodyPr>
              <a:lstStyle/>
              <a:p>
                <a:r>
                  <a:rPr lang="en-US" sz="4000" dirty="0" smtClean="0">
                    <a:solidFill>
                      <a:schemeClr val="bg1"/>
                    </a:solidFill>
                  </a:rPr>
                  <a:t>Challenges and Future Directions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1">
                  <a:ln>
                    <a:noFill/>
                  </a:ln>
                  <a:solidFill>
                    <a:prstClr val="white"/>
                  </a:solidFill>
                  <a:effectLst/>
                  <a:uLnTx/>
                  <a:uFillTx/>
                </a:endParaRPr>
              </a:p>
            </p:txBody>
          </p:sp>
          <p:sp>
            <p:nvSpPr>
              <p:cNvPr id="41" name="TextBox 40">
                <a:extLst>
                  <a:ext uri="{FF2B5EF4-FFF2-40B4-BE49-F238E27FC236}">
                    <a16:creationId xmlns:a16="http://schemas.microsoft.com/office/drawing/2014/main" id="{43F9D196-65B5-D370-CEA4-7314DB703ABD}"/>
                  </a:ext>
                </a:extLst>
              </p:cNvPr>
              <p:cNvSpPr txBox="1"/>
              <p:nvPr/>
            </p:nvSpPr>
            <p:spPr>
              <a:xfrm>
                <a:off x="8522596" y="1824070"/>
                <a:ext cx="3679590" cy="315935"/>
              </a:xfrm>
              <a:prstGeom prst="rect">
                <a:avLst/>
              </a:prstGeom>
              <a:noFill/>
            </p:spPr>
            <p:txBody>
              <a:bodyPr wrap="square" lIns="0" rIns="0" rtlCol="0" anchor="t">
                <a:spAutoFit/>
              </a:bodyPr>
              <a:lstStyle/>
              <a:p>
                <a:r>
                  <a:rPr lang="en-US" sz="2000" b="1" dirty="0" smtClean="0">
                    <a:solidFill>
                      <a:schemeClr val="bg1"/>
                    </a:solidFill>
                  </a:rPr>
                  <a:t>While the pill detection model using TensorFlow offers significant advantages, certain challenges and future directions need consideration:</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1">
                  <a:ln>
                    <a:noFill/>
                  </a:ln>
                  <a:solidFill>
                    <a:prstClr val="white"/>
                  </a:solidFill>
                  <a:effectLst/>
                  <a:uLnTx/>
                  <a:uFillTx/>
                </a:endParaRPr>
              </a:p>
            </p:txBody>
          </p:sp>
        </p:grpSp>
        <p:pic>
          <p:nvPicPr>
            <p:cNvPr id="32" name="Graphic 16" descr="Bullseye with solid fill">
              <a:extLst>
                <a:ext uri="{FF2B5EF4-FFF2-40B4-BE49-F238E27FC236}">
                  <a16:creationId xmlns:a16="http://schemas.microsoft.com/office/drawing/2014/main" id="{346AC9A9-5783-DE4E-2BB6-6CA2A10B0C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565417" y="2906609"/>
              <a:ext cx="495213" cy="495213"/>
            </a:xfrm>
            <a:prstGeom prst="rect">
              <a:avLst/>
            </a:prstGeom>
          </p:spPr>
        </p:pic>
        <p:pic>
          <p:nvPicPr>
            <p:cNvPr id="33" name="Graphic 17" descr="Hourglass 30% with solid fill">
              <a:extLst>
                <a:ext uri="{FF2B5EF4-FFF2-40B4-BE49-F238E27FC236}">
                  <a16:creationId xmlns:a16="http://schemas.microsoft.com/office/drawing/2014/main" id="{DCC7312B-4023-1797-1E9C-4F2EB22C98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180648" y="3805708"/>
              <a:ext cx="495213" cy="495213"/>
            </a:xfrm>
            <a:prstGeom prst="rect">
              <a:avLst/>
            </a:prstGeom>
          </p:spPr>
        </p:pic>
        <p:pic>
          <p:nvPicPr>
            <p:cNvPr id="34" name="Graphic 18" descr="Lightbulb with solid fill">
              <a:extLst>
                <a:ext uri="{FF2B5EF4-FFF2-40B4-BE49-F238E27FC236}">
                  <a16:creationId xmlns:a16="http://schemas.microsoft.com/office/drawing/2014/main" id="{A37E4E58-DD4E-1301-C99B-532A109C02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892867" y="2106318"/>
              <a:ext cx="495213" cy="495213"/>
            </a:xfrm>
            <a:prstGeom prst="rect">
              <a:avLst/>
            </a:prstGeom>
          </p:spPr>
        </p:pic>
        <p:sp>
          <p:nvSpPr>
            <p:cNvPr id="35" name="TextBox 34">
              <a:extLst>
                <a:ext uri="{FF2B5EF4-FFF2-40B4-BE49-F238E27FC236}">
                  <a16:creationId xmlns:a16="http://schemas.microsoft.com/office/drawing/2014/main" id="{1BDFCD5B-9DA9-7A35-9F95-C2D68EBC0B73}"/>
                </a:ext>
              </a:extLst>
            </p:cNvPr>
            <p:cNvSpPr txBox="1"/>
            <p:nvPr/>
          </p:nvSpPr>
          <p:spPr>
            <a:xfrm rot="20616995">
              <a:off x="6116517" y="3988176"/>
              <a:ext cx="2344733" cy="286651"/>
            </a:xfrm>
            <a:prstGeom prst="rect">
              <a:avLst/>
            </a:prstGeom>
            <a:noFill/>
          </p:spPr>
          <p:txBody>
            <a:bodyPr wrap="square" lIns="0" rIns="0" rtlCol="0" anchor="b">
              <a:spAutoFit/>
            </a:bodyPr>
            <a:lstStyle/>
            <a:p>
              <a:pPr lvl="0" algn="ctr"/>
              <a:r>
                <a:rPr lang="en-US" b="1" dirty="0">
                  <a:solidFill>
                    <a:srgbClr val="002060"/>
                  </a:solidFill>
                  <a:cs typeface="Times New Roman" panose="02020603050405020304" pitchFamily="18" charset="0"/>
                </a:rPr>
                <a:t>User Interface</a:t>
              </a:r>
              <a:endParaRPr kumimoji="0" lang="en-US" sz="1800" b="1" i="0" u="none" strike="noStrike" kern="0" cap="none" spc="0" normalizeH="0" baseline="0" noProof="1">
                <a:ln>
                  <a:noFill/>
                </a:ln>
                <a:solidFill>
                  <a:srgbClr val="002060"/>
                </a:solidFill>
                <a:effectLst/>
                <a:uLnTx/>
                <a:uFillTx/>
              </a:endParaRPr>
            </a:p>
          </p:txBody>
        </p:sp>
        <p:sp>
          <p:nvSpPr>
            <p:cNvPr id="36" name="TextBox 35">
              <a:extLst>
                <a:ext uri="{FF2B5EF4-FFF2-40B4-BE49-F238E27FC236}">
                  <a16:creationId xmlns:a16="http://schemas.microsoft.com/office/drawing/2014/main" id="{24AB2EF8-87DE-151C-9496-510DE12E029F}"/>
                </a:ext>
              </a:extLst>
            </p:cNvPr>
            <p:cNvSpPr txBox="1"/>
            <p:nvPr/>
          </p:nvSpPr>
          <p:spPr>
            <a:xfrm rot="20983231">
              <a:off x="6409482" y="2967829"/>
              <a:ext cx="1378070" cy="501639"/>
            </a:xfrm>
            <a:prstGeom prst="rect">
              <a:avLst/>
            </a:prstGeom>
            <a:noFill/>
          </p:spPr>
          <p:txBody>
            <a:bodyPr wrap="square" lIns="0" rIns="0" rtlCol="0" anchor="b">
              <a:spAutoFit/>
            </a:bodyPr>
            <a:lstStyle/>
            <a:p>
              <a:pPr lvl="0" algn="ctr"/>
              <a:r>
                <a:rPr lang="en-US" b="1" dirty="0">
                  <a:solidFill>
                    <a:schemeClr val="accent5">
                      <a:lumMod val="50000"/>
                    </a:schemeClr>
                  </a:solidFill>
                  <a:cs typeface="Times New Roman" panose="02020603050405020304" pitchFamily="18" charset="0"/>
                </a:rPr>
                <a:t>Real-World Scenarios</a:t>
              </a:r>
              <a:endParaRPr kumimoji="0" lang="en-US" sz="1800" b="1" i="0" u="none" strike="noStrike" kern="0" cap="none" spc="0" normalizeH="0" baseline="0" noProof="1">
                <a:ln>
                  <a:noFill/>
                </a:ln>
                <a:solidFill>
                  <a:schemeClr val="accent5">
                    <a:lumMod val="50000"/>
                  </a:schemeClr>
                </a:solidFill>
                <a:effectLst/>
                <a:uLnTx/>
                <a:uFillTx/>
              </a:endParaRPr>
            </a:p>
          </p:txBody>
        </p:sp>
        <p:sp>
          <p:nvSpPr>
            <p:cNvPr id="37" name="TextBox 36">
              <a:extLst>
                <a:ext uri="{FF2B5EF4-FFF2-40B4-BE49-F238E27FC236}">
                  <a16:creationId xmlns:a16="http://schemas.microsoft.com/office/drawing/2014/main" id="{0517EEED-4056-77CE-3B2F-CFCD0056CDDC}"/>
                </a:ext>
              </a:extLst>
            </p:cNvPr>
            <p:cNvSpPr txBox="1"/>
            <p:nvPr/>
          </p:nvSpPr>
          <p:spPr>
            <a:xfrm rot="21086978">
              <a:off x="6498702" y="2083205"/>
              <a:ext cx="860883" cy="501639"/>
            </a:xfrm>
            <a:prstGeom prst="rect">
              <a:avLst/>
            </a:prstGeom>
            <a:noFill/>
          </p:spPr>
          <p:txBody>
            <a:bodyPr wrap="square" lIns="0" rIns="0" rtlCol="0" anchor="b">
              <a:spAutoFit/>
            </a:bodyPr>
            <a:lstStyle/>
            <a:p>
              <a:pPr lvl="0" algn="ctr"/>
              <a:r>
                <a:rPr lang="en-US" b="1" dirty="0">
                  <a:solidFill>
                    <a:srgbClr val="063951"/>
                  </a:solidFill>
                  <a:cs typeface="Times New Roman" panose="02020603050405020304" pitchFamily="18" charset="0"/>
                </a:rPr>
                <a:t>Dataset</a:t>
              </a:r>
              <a:r>
                <a:rPr lang="en-US" dirty="0">
                  <a:latin typeface="Times New Roman" panose="02020603050405020304" pitchFamily="18" charset="0"/>
                  <a:cs typeface="Times New Roman" panose="02020603050405020304" pitchFamily="18" charset="0"/>
                </a:rPr>
                <a:t> </a:t>
              </a:r>
              <a:r>
                <a:rPr lang="en-US" b="1" dirty="0">
                  <a:solidFill>
                    <a:srgbClr val="063951"/>
                  </a:solidFill>
                  <a:cs typeface="Times New Roman" panose="02020603050405020304" pitchFamily="18" charset="0"/>
                </a:rPr>
                <a:t>Diversity</a:t>
              </a:r>
              <a:endParaRPr kumimoji="0" lang="en-US" sz="1800" b="1" i="0" u="none" strike="noStrike" kern="0" cap="none" spc="0" normalizeH="0" baseline="0" noProof="1">
                <a:ln>
                  <a:noFill/>
                </a:ln>
                <a:solidFill>
                  <a:srgbClr val="063951"/>
                </a:solidFill>
                <a:effectLst/>
                <a:uLnTx/>
                <a:uFillTx/>
                <a:cs typeface="Times New Roman" panose="02020603050405020304" pitchFamily="18" charset="0"/>
              </a:endParaRPr>
            </a:p>
          </p:txBody>
        </p:sp>
      </p:grpSp>
    </p:spTree>
    <p:extLst>
      <p:ext uri="{BB962C8B-B14F-4D97-AF65-F5344CB8AC3E}">
        <p14:creationId xmlns:p14="http://schemas.microsoft.com/office/powerpoint/2010/main" val="1847095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825910"/>
            <a:ext cx="11916697" cy="5032267"/>
            <a:chOff x="0" y="1177180"/>
            <a:chExt cx="8767257" cy="4081229"/>
          </a:xfrm>
        </p:grpSpPr>
        <p:sp>
          <p:nvSpPr>
            <p:cNvPr id="3" name="Freeform: Shape 8">
              <a:extLst>
                <a:ext uri="{FF2B5EF4-FFF2-40B4-BE49-F238E27FC236}">
                  <a16:creationId xmlns:a16="http://schemas.microsoft.com/office/drawing/2014/main" id="{BCDBCBE6-E131-F20A-C1B2-5499519B8345}"/>
                </a:ext>
              </a:extLst>
            </p:cNvPr>
            <p:cNvSpPr/>
            <p:nvPr/>
          </p:nvSpPr>
          <p:spPr>
            <a:xfrm>
              <a:off x="5694313" y="1177180"/>
              <a:ext cx="940949" cy="1652477"/>
            </a:xfrm>
            <a:custGeom>
              <a:avLst/>
              <a:gdLst>
                <a:gd name="connsiteX0" fmla="*/ 1254599 w 1254599"/>
                <a:gd name="connsiteY0" fmla="*/ 0 h 2203303"/>
                <a:gd name="connsiteX1" fmla="*/ 879994 w 1254599"/>
                <a:gd name="connsiteY1" fmla="*/ 2203303 h 2203303"/>
                <a:gd name="connsiteX2" fmla="*/ 0 w 1254599"/>
                <a:gd name="connsiteY2" fmla="*/ 1781720 h 2203303"/>
                <a:gd name="connsiteX0" fmla="*/ 1254599 w 1254599"/>
                <a:gd name="connsiteY0" fmla="*/ 0 h 2203303"/>
                <a:gd name="connsiteX1" fmla="*/ 1045746 w 1254599"/>
                <a:gd name="connsiteY1" fmla="*/ 1259555 h 2203303"/>
                <a:gd name="connsiteX2" fmla="*/ 879994 w 1254599"/>
                <a:gd name="connsiteY2" fmla="*/ 2203303 h 2203303"/>
                <a:gd name="connsiteX3" fmla="*/ 0 w 1254599"/>
                <a:gd name="connsiteY3" fmla="*/ 1781720 h 2203303"/>
                <a:gd name="connsiteX4" fmla="*/ 1254599 w 1254599"/>
                <a:gd name="connsiteY4" fmla="*/ 0 h 2203303"/>
                <a:gd name="connsiteX0" fmla="*/ 1254599 w 1254599"/>
                <a:gd name="connsiteY0" fmla="*/ 0 h 2203303"/>
                <a:gd name="connsiteX1" fmla="*/ 1246784 w 1254599"/>
                <a:gd name="connsiteY1" fmla="*/ 1304951 h 2203303"/>
                <a:gd name="connsiteX2" fmla="*/ 879994 w 1254599"/>
                <a:gd name="connsiteY2" fmla="*/ 2203303 h 2203303"/>
                <a:gd name="connsiteX3" fmla="*/ 0 w 1254599"/>
                <a:gd name="connsiteY3" fmla="*/ 1781720 h 2203303"/>
                <a:gd name="connsiteX4" fmla="*/ 1254599 w 1254599"/>
                <a:gd name="connsiteY4" fmla="*/ 0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599" h="2203303">
                  <a:moveTo>
                    <a:pt x="1254599" y="0"/>
                  </a:moveTo>
                  <a:lnTo>
                    <a:pt x="1246784" y="1304951"/>
                  </a:lnTo>
                  <a:lnTo>
                    <a:pt x="879994" y="2203303"/>
                  </a:lnTo>
                  <a:lnTo>
                    <a:pt x="0" y="1781720"/>
                  </a:lnTo>
                  <a:lnTo>
                    <a:pt x="1254599" y="0"/>
                  </a:lnTo>
                  <a:close/>
                </a:path>
              </a:pathLst>
            </a:custGeom>
            <a:solidFill>
              <a:srgbClr val="A2B969">
                <a:lumMod val="75000"/>
              </a:srgb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dirty="0">
                <a:ln>
                  <a:noFill/>
                </a:ln>
                <a:solidFill>
                  <a:srgbClr val="FFFFFF"/>
                </a:solidFill>
                <a:effectLst/>
                <a:uLnTx/>
                <a:uFillTx/>
              </a:endParaRPr>
            </a:p>
          </p:txBody>
        </p:sp>
        <p:sp>
          <p:nvSpPr>
            <p:cNvPr id="4" name="Freeform: Shape 19">
              <a:extLst>
                <a:ext uri="{FF2B5EF4-FFF2-40B4-BE49-F238E27FC236}">
                  <a16:creationId xmlns:a16="http://schemas.microsoft.com/office/drawing/2014/main" id="{30711576-5248-EAB3-E0FD-E3D5B1075271}"/>
                </a:ext>
              </a:extLst>
            </p:cNvPr>
            <p:cNvSpPr/>
            <p:nvPr/>
          </p:nvSpPr>
          <p:spPr>
            <a:xfrm>
              <a:off x="6353577" y="1177180"/>
              <a:ext cx="1301974" cy="1652477"/>
            </a:xfrm>
            <a:custGeom>
              <a:avLst/>
              <a:gdLst>
                <a:gd name="connsiteX0" fmla="*/ 374587 w 1735965"/>
                <a:gd name="connsiteY0" fmla="*/ 0 h 2203303"/>
                <a:gd name="connsiteX1" fmla="*/ 374588 w 1735965"/>
                <a:gd name="connsiteY1" fmla="*/ 2 h 2203303"/>
                <a:gd name="connsiteX2" fmla="*/ 374587 w 1735965"/>
                <a:gd name="connsiteY2" fmla="*/ 1 h 2203303"/>
                <a:gd name="connsiteX3" fmla="*/ 1735965 w 1735965"/>
                <a:gd name="connsiteY3" fmla="*/ 1940784 h 2203303"/>
                <a:gd name="connsiteX4" fmla="*/ 0 w 1735965"/>
                <a:gd name="connsiteY4" fmla="*/ 2203303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65" h="2203303">
                  <a:moveTo>
                    <a:pt x="374587" y="0"/>
                  </a:moveTo>
                  <a:lnTo>
                    <a:pt x="374588" y="2"/>
                  </a:lnTo>
                  <a:lnTo>
                    <a:pt x="374587" y="1"/>
                  </a:lnTo>
                  <a:lnTo>
                    <a:pt x="1735965" y="1940784"/>
                  </a:lnTo>
                  <a:lnTo>
                    <a:pt x="0" y="2203303"/>
                  </a:lnTo>
                  <a:close/>
                </a:path>
              </a:pathLst>
            </a:custGeom>
            <a:solidFill>
              <a:srgbClr val="A2B96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5" name="Freeform: Shape 23">
              <a:extLst>
                <a:ext uri="{FF2B5EF4-FFF2-40B4-BE49-F238E27FC236}">
                  <a16:creationId xmlns:a16="http://schemas.microsoft.com/office/drawing/2014/main" id="{24DBD7D0-D204-1D57-9BA2-3BB189653B24}"/>
                </a:ext>
              </a:extLst>
            </p:cNvPr>
            <p:cNvSpPr/>
            <p:nvPr/>
          </p:nvSpPr>
          <p:spPr>
            <a:xfrm>
              <a:off x="5225101" y="2539122"/>
              <a:ext cx="1190291" cy="1378684"/>
            </a:xfrm>
            <a:custGeom>
              <a:avLst/>
              <a:gdLst>
                <a:gd name="connsiteX0" fmla="*/ 601533 w 1503202"/>
                <a:gd name="connsiteY0" fmla="*/ 0 h 1838245"/>
                <a:gd name="connsiteX1" fmla="*/ 1503202 w 1503202"/>
                <a:gd name="connsiteY1" fmla="*/ 431963 h 1838245"/>
                <a:gd name="connsiteX2" fmla="*/ 1264296 w 1503202"/>
                <a:gd name="connsiteY2" fmla="*/ 1838245 h 1838245"/>
                <a:gd name="connsiteX3" fmla="*/ 0 w 1503202"/>
                <a:gd name="connsiteY3" fmla="*/ 854267 h 1838245"/>
                <a:gd name="connsiteX0" fmla="*/ 601533 w 1503202"/>
                <a:gd name="connsiteY0" fmla="*/ 0 h 1838245"/>
                <a:gd name="connsiteX1" fmla="*/ 1503202 w 1503202"/>
                <a:gd name="connsiteY1" fmla="*/ 431963 h 1838245"/>
                <a:gd name="connsiteX2" fmla="*/ 1386017 w 1503202"/>
                <a:gd name="connsiteY2" fmla="*/ 1090850 h 1838245"/>
                <a:gd name="connsiteX3" fmla="*/ 1264296 w 1503202"/>
                <a:gd name="connsiteY3" fmla="*/ 1838245 h 1838245"/>
                <a:gd name="connsiteX4" fmla="*/ 0 w 1503202"/>
                <a:gd name="connsiteY4" fmla="*/ 854267 h 1838245"/>
                <a:gd name="connsiteX5" fmla="*/ 601533 w 1503202"/>
                <a:gd name="connsiteY5" fmla="*/ 0 h 1838245"/>
                <a:gd name="connsiteX0" fmla="*/ 601533 w 1587055"/>
                <a:gd name="connsiteY0" fmla="*/ 0 h 1838245"/>
                <a:gd name="connsiteX1" fmla="*/ 1503202 w 1587055"/>
                <a:gd name="connsiteY1" fmla="*/ 431963 h 1838245"/>
                <a:gd name="connsiteX2" fmla="*/ 1587055 w 1587055"/>
                <a:gd name="connsiteY2" fmla="*/ 1129760 h 1838245"/>
                <a:gd name="connsiteX3" fmla="*/ 1264296 w 1587055"/>
                <a:gd name="connsiteY3" fmla="*/ 1838245 h 1838245"/>
                <a:gd name="connsiteX4" fmla="*/ 0 w 1587055"/>
                <a:gd name="connsiteY4" fmla="*/ 854267 h 1838245"/>
                <a:gd name="connsiteX5" fmla="*/ 601533 w 1587055"/>
                <a:gd name="connsiteY5" fmla="*/ 0 h 183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55" h="1838245">
                  <a:moveTo>
                    <a:pt x="601533" y="0"/>
                  </a:moveTo>
                  <a:lnTo>
                    <a:pt x="1503202" y="431963"/>
                  </a:lnTo>
                  <a:lnTo>
                    <a:pt x="1587055" y="1129760"/>
                  </a:lnTo>
                  <a:lnTo>
                    <a:pt x="1264296" y="1838245"/>
                  </a:lnTo>
                  <a:lnTo>
                    <a:pt x="0" y="854267"/>
                  </a:lnTo>
                  <a:lnTo>
                    <a:pt x="601533" y="0"/>
                  </a:lnTo>
                  <a:close/>
                </a:path>
              </a:pathLst>
            </a:custGeom>
            <a:solidFill>
              <a:sysClr val="window" lastClr="FFFFFF">
                <a:lumMod val="7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6" name="Freeform: Shape 24">
              <a:extLst>
                <a:ext uri="{FF2B5EF4-FFF2-40B4-BE49-F238E27FC236}">
                  <a16:creationId xmlns:a16="http://schemas.microsoft.com/office/drawing/2014/main" id="{27FC3C32-03A9-4129-FBAE-722420326F9A}"/>
                </a:ext>
              </a:extLst>
            </p:cNvPr>
            <p:cNvSpPr/>
            <p:nvPr/>
          </p:nvSpPr>
          <p:spPr>
            <a:xfrm>
              <a:off x="6174388" y="2663941"/>
              <a:ext cx="2027995" cy="1254938"/>
            </a:xfrm>
            <a:custGeom>
              <a:avLst/>
              <a:gdLst>
                <a:gd name="connsiteX0" fmla="*/ 2004038 w 2703993"/>
                <a:gd name="connsiteY0" fmla="*/ 0 h 1673251"/>
                <a:gd name="connsiteX1" fmla="*/ 2703993 w 2703993"/>
                <a:gd name="connsiteY1" fmla="*/ 997856 h 1673251"/>
                <a:gd name="connsiteX2" fmla="*/ 0 w 2703993"/>
                <a:gd name="connsiteY2" fmla="*/ 1673251 h 1673251"/>
                <a:gd name="connsiteX3" fmla="*/ 238931 w 2703993"/>
                <a:gd name="connsiteY3" fmla="*/ 267016 h 1673251"/>
              </a:gdLst>
              <a:ahLst/>
              <a:cxnLst>
                <a:cxn ang="0">
                  <a:pos x="connsiteX0" y="connsiteY0"/>
                </a:cxn>
                <a:cxn ang="0">
                  <a:pos x="connsiteX1" y="connsiteY1"/>
                </a:cxn>
                <a:cxn ang="0">
                  <a:pos x="connsiteX2" y="connsiteY2"/>
                </a:cxn>
                <a:cxn ang="0">
                  <a:pos x="connsiteX3" y="connsiteY3"/>
                </a:cxn>
              </a:cxnLst>
              <a:rect l="l" t="t" r="r" b="b"/>
              <a:pathLst>
                <a:path w="2703993" h="1673251">
                  <a:moveTo>
                    <a:pt x="2004038" y="0"/>
                  </a:moveTo>
                  <a:lnTo>
                    <a:pt x="2703993" y="997856"/>
                  </a:lnTo>
                  <a:lnTo>
                    <a:pt x="0" y="1673251"/>
                  </a:lnTo>
                  <a:lnTo>
                    <a:pt x="238931" y="267016"/>
                  </a:lnTo>
                  <a:close/>
                </a:path>
              </a:pathLst>
            </a:custGeom>
            <a:solidFill>
              <a:srgbClr val="E4E3E4"/>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7" name="Freeform: Shape 25">
              <a:extLst>
                <a:ext uri="{FF2B5EF4-FFF2-40B4-BE49-F238E27FC236}">
                  <a16:creationId xmlns:a16="http://schemas.microsoft.com/office/drawing/2014/main" id="{9C3B8353-B6AF-F13D-62B9-5A8C52E52D19}"/>
                </a:ext>
              </a:extLst>
            </p:cNvPr>
            <p:cNvSpPr/>
            <p:nvPr/>
          </p:nvSpPr>
          <p:spPr>
            <a:xfrm>
              <a:off x="4741296" y="3212773"/>
              <a:ext cx="1537909" cy="2045636"/>
            </a:xfrm>
            <a:custGeom>
              <a:avLst/>
              <a:gdLst>
                <a:gd name="connsiteX0" fmla="*/ 614136 w 1894332"/>
                <a:gd name="connsiteY0" fmla="*/ 0 h 2727515"/>
                <a:gd name="connsiteX1" fmla="*/ 1894332 w 1894332"/>
                <a:gd name="connsiteY1" fmla="*/ 996375 h 2727515"/>
                <a:gd name="connsiteX2" fmla="*/ 1600007 w 1894332"/>
                <a:gd name="connsiteY2" fmla="*/ 2727515 h 2727515"/>
                <a:gd name="connsiteX3" fmla="*/ 0 w 1894332"/>
                <a:gd name="connsiteY3" fmla="*/ 872164 h 2727515"/>
                <a:gd name="connsiteX0" fmla="*/ 614136 w 1894332"/>
                <a:gd name="connsiteY0" fmla="*/ 0 h 2727515"/>
                <a:gd name="connsiteX1" fmla="*/ 1894332 w 1894332"/>
                <a:gd name="connsiteY1" fmla="*/ 996375 h 2727515"/>
                <a:gd name="connsiteX2" fmla="*/ 1778170 w 1894332"/>
                <a:gd name="connsiteY2" fmla="*/ 1690707 h 2727515"/>
                <a:gd name="connsiteX3" fmla="*/ 1600007 w 1894332"/>
                <a:gd name="connsiteY3" fmla="*/ 2727515 h 2727515"/>
                <a:gd name="connsiteX4" fmla="*/ 0 w 1894332"/>
                <a:gd name="connsiteY4" fmla="*/ 872164 h 2727515"/>
                <a:gd name="connsiteX5" fmla="*/ 614136 w 1894332"/>
                <a:gd name="connsiteY5" fmla="*/ 0 h 2727515"/>
                <a:gd name="connsiteX0" fmla="*/ 614136 w 2050545"/>
                <a:gd name="connsiteY0" fmla="*/ 0 h 2727515"/>
                <a:gd name="connsiteX1" fmla="*/ 1894332 w 2050545"/>
                <a:gd name="connsiteY1" fmla="*/ 996375 h 2727515"/>
                <a:gd name="connsiteX2" fmla="*/ 2050545 w 2050545"/>
                <a:gd name="connsiteY2" fmla="*/ 1742588 h 2727515"/>
                <a:gd name="connsiteX3" fmla="*/ 1600007 w 2050545"/>
                <a:gd name="connsiteY3" fmla="*/ 2727515 h 2727515"/>
                <a:gd name="connsiteX4" fmla="*/ 0 w 2050545"/>
                <a:gd name="connsiteY4" fmla="*/ 872164 h 2727515"/>
                <a:gd name="connsiteX5" fmla="*/ 614136 w 2050545"/>
                <a:gd name="connsiteY5" fmla="*/ 0 h 272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545" h="2727515">
                  <a:moveTo>
                    <a:pt x="614136" y="0"/>
                  </a:moveTo>
                  <a:lnTo>
                    <a:pt x="1894332" y="996375"/>
                  </a:lnTo>
                  <a:lnTo>
                    <a:pt x="2050545" y="1742588"/>
                  </a:lnTo>
                  <a:lnTo>
                    <a:pt x="1600007" y="2727515"/>
                  </a:lnTo>
                  <a:lnTo>
                    <a:pt x="0" y="872164"/>
                  </a:lnTo>
                  <a:lnTo>
                    <a:pt x="614136" y="0"/>
                  </a:lnTo>
                  <a:close/>
                </a:path>
              </a:pathLst>
            </a:custGeom>
            <a:solidFill>
              <a:sysClr val="window" lastClr="FFFFFF">
                <a:lumMod val="8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8" name="Freeform: Shape 26">
              <a:extLst>
                <a:ext uri="{FF2B5EF4-FFF2-40B4-BE49-F238E27FC236}">
                  <a16:creationId xmlns:a16="http://schemas.microsoft.com/office/drawing/2014/main" id="{F989BE82-75E7-AD67-4647-B5C569501913}"/>
                </a:ext>
              </a:extLst>
            </p:cNvPr>
            <p:cNvSpPr/>
            <p:nvPr/>
          </p:nvSpPr>
          <p:spPr>
            <a:xfrm>
              <a:off x="5941642" y="3443551"/>
              <a:ext cx="2825615" cy="1813424"/>
            </a:xfrm>
            <a:custGeom>
              <a:avLst/>
              <a:gdLst>
                <a:gd name="connsiteX0" fmla="*/ 3043516 w 3767486"/>
                <a:gd name="connsiteY0" fmla="*/ 0 h 2417899"/>
                <a:gd name="connsiteX1" fmla="*/ 3767486 w 3767486"/>
                <a:gd name="connsiteY1" fmla="*/ 1032092 h 2417899"/>
                <a:gd name="connsiteX2" fmla="*/ 0 w 3767486"/>
                <a:gd name="connsiteY2" fmla="*/ 2417899 h 2417899"/>
                <a:gd name="connsiteX3" fmla="*/ 294414 w 3767486"/>
                <a:gd name="connsiteY3" fmla="*/ 686740 h 2417899"/>
              </a:gdLst>
              <a:ahLst/>
              <a:cxnLst>
                <a:cxn ang="0">
                  <a:pos x="connsiteX0" y="connsiteY0"/>
                </a:cxn>
                <a:cxn ang="0">
                  <a:pos x="connsiteX1" y="connsiteY1"/>
                </a:cxn>
                <a:cxn ang="0">
                  <a:pos x="connsiteX2" y="connsiteY2"/>
                </a:cxn>
                <a:cxn ang="0">
                  <a:pos x="connsiteX3" y="connsiteY3"/>
                </a:cxn>
              </a:cxnLst>
              <a:rect l="l" t="t" r="r" b="b"/>
              <a:pathLst>
                <a:path w="3767486" h="2417899">
                  <a:moveTo>
                    <a:pt x="3043516" y="0"/>
                  </a:moveTo>
                  <a:lnTo>
                    <a:pt x="3767486" y="1032092"/>
                  </a:lnTo>
                  <a:lnTo>
                    <a:pt x="0" y="2417899"/>
                  </a:lnTo>
                  <a:lnTo>
                    <a:pt x="294414" y="686740"/>
                  </a:lnTo>
                  <a:close/>
                </a:path>
              </a:pathLst>
            </a:custGeom>
            <a:solidFill>
              <a:srgbClr val="EAE9E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pic>
          <p:nvPicPr>
            <p:cNvPr id="9" name="Graphic 16" descr="Bullseye with solid fill">
              <a:extLst>
                <a:ext uri="{FF2B5EF4-FFF2-40B4-BE49-F238E27FC236}">
                  <a16:creationId xmlns:a16="http://schemas.microsoft.com/office/drawing/2014/main" id="{346AC9A9-5783-DE4E-2BB6-6CA2A10B0C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565417" y="2906609"/>
              <a:ext cx="495213" cy="495213"/>
            </a:xfrm>
            <a:prstGeom prst="rect">
              <a:avLst/>
            </a:prstGeom>
          </p:spPr>
        </p:pic>
        <p:pic>
          <p:nvPicPr>
            <p:cNvPr id="10" name="Graphic 17" descr="Hourglass 30% with solid fill">
              <a:extLst>
                <a:ext uri="{FF2B5EF4-FFF2-40B4-BE49-F238E27FC236}">
                  <a16:creationId xmlns:a16="http://schemas.microsoft.com/office/drawing/2014/main" id="{DCC7312B-4023-1797-1E9C-4F2EB22C98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180648" y="3805708"/>
              <a:ext cx="495213" cy="495213"/>
            </a:xfrm>
            <a:prstGeom prst="rect">
              <a:avLst/>
            </a:prstGeom>
          </p:spPr>
        </p:pic>
        <p:pic>
          <p:nvPicPr>
            <p:cNvPr id="11" name="Graphic 18" descr="Lightbulb with solid fill">
              <a:extLst>
                <a:ext uri="{FF2B5EF4-FFF2-40B4-BE49-F238E27FC236}">
                  <a16:creationId xmlns:a16="http://schemas.microsoft.com/office/drawing/2014/main" id="{A37E4E58-DD4E-1301-C99B-532A109C02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892867" y="2106318"/>
              <a:ext cx="495213" cy="495213"/>
            </a:xfrm>
            <a:prstGeom prst="rect">
              <a:avLst/>
            </a:prstGeom>
          </p:spPr>
        </p:pic>
        <p:sp>
          <p:nvSpPr>
            <p:cNvPr id="13" name="Freeform 11">
              <a:extLst>
                <a:ext uri="{FF2B5EF4-FFF2-40B4-BE49-F238E27FC236}">
                  <a16:creationId xmlns:a16="http://schemas.microsoft.com/office/drawing/2014/main" id="{F45617A2-A78F-287F-A36A-5C37B74530BE}"/>
                </a:ext>
              </a:extLst>
            </p:cNvPr>
            <p:cNvSpPr/>
            <p:nvPr/>
          </p:nvSpPr>
          <p:spPr>
            <a:xfrm>
              <a:off x="0" y="1680211"/>
              <a:ext cx="6127560" cy="3576764"/>
            </a:xfrm>
            <a:custGeom>
              <a:avLst/>
              <a:gdLst>
                <a:gd name="connsiteX0" fmla="*/ 0 w 8170080"/>
                <a:gd name="connsiteY0" fmla="*/ 0 h 4769019"/>
                <a:gd name="connsiteX1" fmla="*/ 8170080 w 8170080"/>
                <a:gd name="connsiteY1" fmla="*/ 0 h 4769019"/>
                <a:gd name="connsiteX2" fmla="*/ 6067864 w 8170080"/>
                <a:gd name="connsiteY2" fmla="*/ 2904378 h 4769019"/>
                <a:gd name="connsiteX3" fmla="*/ 7628090 w 8170080"/>
                <a:gd name="connsiteY3" fmla="*/ 4769019 h 4769019"/>
                <a:gd name="connsiteX4" fmla="*/ 0 w 8170080"/>
                <a:gd name="connsiteY4" fmla="*/ 4769019 h 476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0080" h="4769019">
                  <a:moveTo>
                    <a:pt x="0" y="0"/>
                  </a:moveTo>
                  <a:lnTo>
                    <a:pt x="8170080" y="0"/>
                  </a:lnTo>
                  <a:lnTo>
                    <a:pt x="6067864" y="2904378"/>
                  </a:lnTo>
                  <a:lnTo>
                    <a:pt x="7628090" y="4769019"/>
                  </a:lnTo>
                  <a:lnTo>
                    <a:pt x="0" y="4769019"/>
                  </a:lnTo>
                  <a:close/>
                </a:path>
              </a:pathLst>
            </a:custGeom>
            <a:solidFill>
              <a:srgbClr val="A2B969"/>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EFBD7D8A-2F19-3062-C859-73DA5F321832}"/>
                </a:ext>
              </a:extLst>
            </p:cNvPr>
            <p:cNvGrpSpPr/>
            <p:nvPr/>
          </p:nvGrpSpPr>
          <p:grpSpPr>
            <a:xfrm>
              <a:off x="628650" y="1758464"/>
              <a:ext cx="3815335" cy="1789796"/>
              <a:chOff x="8921977" y="1394423"/>
              <a:chExt cx="2926080" cy="606964"/>
            </a:xfrm>
          </p:grpSpPr>
          <p:sp>
            <p:nvSpPr>
              <p:cNvPr id="20" name="TextBox 19">
                <a:extLst>
                  <a:ext uri="{FF2B5EF4-FFF2-40B4-BE49-F238E27FC236}">
                    <a16:creationId xmlns:a16="http://schemas.microsoft.com/office/drawing/2014/main" id="{626229F6-23AC-9171-C9CF-03BE40A3B31E}"/>
                  </a:ext>
                </a:extLst>
              </p:cNvPr>
              <p:cNvSpPr txBox="1"/>
              <p:nvPr/>
            </p:nvSpPr>
            <p:spPr>
              <a:xfrm>
                <a:off x="8921977" y="1394423"/>
                <a:ext cx="2926080" cy="194693"/>
              </a:xfrm>
              <a:prstGeom prst="rect">
                <a:avLst/>
              </a:prstGeom>
              <a:noFill/>
            </p:spPr>
            <p:txBody>
              <a:bodyPr wrap="square" lIns="0" rIns="0" rtlCol="0" anchor="b">
                <a:spAutoFit/>
              </a:bodyPr>
              <a:lstStyle/>
              <a:p>
                <a:pPr lvl="0"/>
                <a:r>
                  <a:rPr lang="en-US" sz="4000" b="1" dirty="0" smtClean="0">
                    <a:cs typeface="Times New Roman" panose="02020603050405020304" pitchFamily="18" charset="0"/>
                  </a:rPr>
                  <a:t>Dataset Diversity</a:t>
                </a:r>
                <a:endParaRPr kumimoji="0" lang="en-US" sz="4000" b="1" i="0" u="none" strike="noStrike" kern="0" cap="none" spc="0" normalizeH="0" baseline="0" noProof="1">
                  <a:ln>
                    <a:noFill/>
                  </a:ln>
                  <a:solidFill>
                    <a:prstClr val="black"/>
                  </a:solidFill>
                  <a:effectLst/>
                  <a:uLnTx/>
                  <a:uFillTx/>
                </a:endParaRPr>
              </a:p>
            </p:txBody>
          </p:sp>
          <p:sp>
            <p:nvSpPr>
              <p:cNvPr id="21" name="TextBox 20">
                <a:extLst>
                  <a:ext uri="{FF2B5EF4-FFF2-40B4-BE49-F238E27FC236}">
                    <a16:creationId xmlns:a16="http://schemas.microsoft.com/office/drawing/2014/main" id="{17D2247F-EF01-F35C-E29C-0537C7329281}"/>
                  </a:ext>
                </a:extLst>
              </p:cNvPr>
              <p:cNvSpPr txBox="1"/>
              <p:nvPr/>
            </p:nvSpPr>
            <p:spPr>
              <a:xfrm>
                <a:off x="8921977" y="1586607"/>
                <a:ext cx="2737677" cy="414780"/>
              </a:xfrm>
              <a:prstGeom prst="rect">
                <a:avLst/>
              </a:prstGeom>
              <a:noFill/>
            </p:spPr>
            <p:txBody>
              <a:bodyPr wrap="square" lIns="0" rIns="0" rtlCol="0" anchor="t">
                <a:spAutoFit/>
              </a:bodyPr>
              <a:lstStyle/>
              <a:p>
                <a:r>
                  <a:rPr lang="en-US" sz="2000" dirty="0" smtClean="0">
                    <a:latin typeface="Times New Roman" panose="02020603050405020304" pitchFamily="18" charset="0"/>
                    <a:cs typeface="Times New Roman" panose="02020603050405020304" pitchFamily="18" charset="0"/>
                  </a:rPr>
                  <a:t>Expanding the dataset to include a wider range of pill types, variations, and packaging can enhance the model's performance and generalizability.</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1">
                  <a:ln>
                    <a:noFill/>
                  </a:ln>
                  <a:solidFill>
                    <a:prstClr val="black"/>
                  </a:solidFill>
                  <a:effectLst/>
                  <a:uLnTx/>
                  <a:uFillTx/>
                </a:endParaRPr>
              </a:p>
            </p:txBody>
          </p:sp>
        </p:grpSp>
      </p:grpSp>
      <p:sp>
        <p:nvSpPr>
          <p:cNvPr id="22" name="TextBox 21">
            <a:extLst>
              <a:ext uri="{FF2B5EF4-FFF2-40B4-BE49-F238E27FC236}">
                <a16:creationId xmlns:a16="http://schemas.microsoft.com/office/drawing/2014/main" id="{0517EEED-4056-77CE-3B2F-CFCD0056CDDC}"/>
              </a:ext>
            </a:extLst>
          </p:cNvPr>
          <p:cNvSpPr txBox="1"/>
          <p:nvPr/>
        </p:nvSpPr>
        <p:spPr>
          <a:xfrm rot="21086978">
            <a:off x="8744834" y="1872975"/>
            <a:ext cx="1162412" cy="646331"/>
          </a:xfrm>
          <a:prstGeom prst="rect">
            <a:avLst/>
          </a:prstGeom>
          <a:noFill/>
        </p:spPr>
        <p:txBody>
          <a:bodyPr wrap="square" lIns="0" rIns="0" rtlCol="0" anchor="b">
            <a:spAutoFit/>
          </a:bodyPr>
          <a:lstStyle/>
          <a:p>
            <a:pPr lvl="0" algn="ctr"/>
            <a:r>
              <a:rPr lang="en-US" b="1" dirty="0">
                <a:solidFill>
                  <a:srgbClr val="063951"/>
                </a:solidFill>
                <a:cs typeface="Times New Roman" panose="02020603050405020304" pitchFamily="18" charset="0"/>
              </a:rPr>
              <a:t>Dataset</a:t>
            </a:r>
            <a:r>
              <a:rPr lang="en-US" dirty="0">
                <a:latin typeface="Times New Roman" panose="02020603050405020304" pitchFamily="18" charset="0"/>
                <a:cs typeface="Times New Roman" panose="02020603050405020304" pitchFamily="18" charset="0"/>
              </a:rPr>
              <a:t> </a:t>
            </a:r>
            <a:r>
              <a:rPr lang="en-US" b="1" dirty="0">
                <a:solidFill>
                  <a:srgbClr val="063951"/>
                </a:solidFill>
                <a:cs typeface="Times New Roman" panose="02020603050405020304" pitchFamily="18" charset="0"/>
              </a:rPr>
              <a:t>Diversity</a:t>
            </a:r>
            <a:endParaRPr kumimoji="0" lang="en-US" sz="1800" b="1" i="0" u="none" strike="noStrike" kern="0" cap="none" spc="0" normalizeH="0" baseline="0" noProof="1">
              <a:ln>
                <a:noFill/>
              </a:ln>
              <a:solidFill>
                <a:srgbClr val="063951"/>
              </a:solidFill>
              <a:effectLst/>
              <a:uLnTx/>
              <a:uFillTx/>
              <a:cs typeface="Times New Roman" panose="02020603050405020304" pitchFamily="18" charset="0"/>
            </a:endParaRPr>
          </a:p>
        </p:txBody>
      </p:sp>
      <p:sp>
        <p:nvSpPr>
          <p:cNvPr id="23" name="TextBox 22">
            <a:extLst>
              <a:ext uri="{FF2B5EF4-FFF2-40B4-BE49-F238E27FC236}">
                <a16:creationId xmlns:a16="http://schemas.microsoft.com/office/drawing/2014/main" id="{24AB2EF8-87DE-151C-9496-510DE12E029F}"/>
              </a:ext>
            </a:extLst>
          </p:cNvPr>
          <p:cNvSpPr txBox="1"/>
          <p:nvPr/>
        </p:nvSpPr>
        <p:spPr>
          <a:xfrm rot="20983231">
            <a:off x="8654440" y="3093720"/>
            <a:ext cx="1860747" cy="646331"/>
          </a:xfrm>
          <a:prstGeom prst="rect">
            <a:avLst/>
          </a:prstGeom>
          <a:noFill/>
        </p:spPr>
        <p:txBody>
          <a:bodyPr wrap="square" lIns="0" rIns="0" rtlCol="0" anchor="b">
            <a:spAutoFit/>
          </a:bodyPr>
          <a:lstStyle/>
          <a:p>
            <a:pPr lvl="0" algn="ctr"/>
            <a:r>
              <a:rPr lang="en-US" b="1" dirty="0">
                <a:solidFill>
                  <a:schemeClr val="accent5">
                    <a:lumMod val="50000"/>
                  </a:schemeClr>
                </a:solidFill>
                <a:cs typeface="Times New Roman" panose="02020603050405020304" pitchFamily="18" charset="0"/>
              </a:rPr>
              <a:t>Real-World Scenarios</a:t>
            </a:r>
            <a:endParaRPr kumimoji="0" lang="en-US" sz="1800" b="1" i="0" u="none" strike="noStrike" kern="0" cap="none" spc="0" normalizeH="0" baseline="0" noProof="1">
              <a:ln>
                <a:noFill/>
              </a:ln>
              <a:solidFill>
                <a:schemeClr val="accent5">
                  <a:lumMod val="50000"/>
                </a:schemeClr>
              </a:solidFill>
              <a:effectLst/>
              <a:uLnTx/>
              <a:uFillTx/>
            </a:endParaRPr>
          </a:p>
        </p:txBody>
      </p:sp>
      <p:sp>
        <p:nvSpPr>
          <p:cNvPr id="24" name="TextBox 23">
            <a:extLst>
              <a:ext uri="{FF2B5EF4-FFF2-40B4-BE49-F238E27FC236}">
                <a16:creationId xmlns:a16="http://schemas.microsoft.com/office/drawing/2014/main" id="{1BDFCD5B-9DA9-7A35-9F95-C2D68EBC0B73}"/>
              </a:ext>
            </a:extLst>
          </p:cNvPr>
          <p:cNvSpPr txBox="1"/>
          <p:nvPr/>
        </p:nvSpPr>
        <p:spPr>
          <a:xfrm rot="20616995">
            <a:off x="8258862" y="4408373"/>
            <a:ext cx="3165989" cy="369332"/>
          </a:xfrm>
          <a:prstGeom prst="rect">
            <a:avLst/>
          </a:prstGeom>
          <a:noFill/>
        </p:spPr>
        <p:txBody>
          <a:bodyPr wrap="square" lIns="0" rIns="0" rtlCol="0" anchor="b">
            <a:spAutoFit/>
          </a:bodyPr>
          <a:lstStyle/>
          <a:p>
            <a:pPr lvl="0" algn="ctr"/>
            <a:r>
              <a:rPr lang="en-US" b="1" dirty="0">
                <a:solidFill>
                  <a:srgbClr val="002060"/>
                </a:solidFill>
                <a:cs typeface="Times New Roman" panose="02020603050405020304" pitchFamily="18" charset="0"/>
              </a:rPr>
              <a:t>User Interface</a:t>
            </a:r>
            <a:endParaRPr kumimoji="0" lang="en-US" sz="1800" b="1" i="0" u="none" strike="noStrike" kern="0" cap="none" spc="0" normalizeH="0" baseline="0" noProof="1">
              <a:ln>
                <a:noFill/>
              </a:ln>
              <a:solidFill>
                <a:srgbClr val="002060"/>
              </a:solidFill>
              <a:effectLst/>
              <a:uLnTx/>
              <a:uFillTx/>
            </a:endParaRPr>
          </a:p>
        </p:txBody>
      </p:sp>
    </p:spTree>
    <p:extLst>
      <p:ext uri="{BB962C8B-B14F-4D97-AF65-F5344CB8AC3E}">
        <p14:creationId xmlns:p14="http://schemas.microsoft.com/office/powerpoint/2010/main" val="1985445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835742"/>
            <a:ext cx="11887200" cy="5012602"/>
            <a:chOff x="0" y="1177180"/>
            <a:chExt cx="8767257" cy="4081229"/>
          </a:xfrm>
        </p:grpSpPr>
        <p:sp>
          <p:nvSpPr>
            <p:cNvPr id="3" name="Freeform: Shape 8">
              <a:extLst>
                <a:ext uri="{FF2B5EF4-FFF2-40B4-BE49-F238E27FC236}">
                  <a16:creationId xmlns:a16="http://schemas.microsoft.com/office/drawing/2014/main" id="{BCDBCBE6-E131-F20A-C1B2-5499519B8345}"/>
                </a:ext>
              </a:extLst>
            </p:cNvPr>
            <p:cNvSpPr/>
            <p:nvPr/>
          </p:nvSpPr>
          <p:spPr>
            <a:xfrm>
              <a:off x="5694313" y="1177180"/>
              <a:ext cx="940949" cy="1652477"/>
            </a:xfrm>
            <a:custGeom>
              <a:avLst/>
              <a:gdLst>
                <a:gd name="connsiteX0" fmla="*/ 1254599 w 1254599"/>
                <a:gd name="connsiteY0" fmla="*/ 0 h 2203303"/>
                <a:gd name="connsiteX1" fmla="*/ 879994 w 1254599"/>
                <a:gd name="connsiteY1" fmla="*/ 2203303 h 2203303"/>
                <a:gd name="connsiteX2" fmla="*/ 0 w 1254599"/>
                <a:gd name="connsiteY2" fmla="*/ 1781720 h 2203303"/>
                <a:gd name="connsiteX0" fmla="*/ 1254599 w 1254599"/>
                <a:gd name="connsiteY0" fmla="*/ 0 h 2203303"/>
                <a:gd name="connsiteX1" fmla="*/ 1045746 w 1254599"/>
                <a:gd name="connsiteY1" fmla="*/ 1259555 h 2203303"/>
                <a:gd name="connsiteX2" fmla="*/ 879994 w 1254599"/>
                <a:gd name="connsiteY2" fmla="*/ 2203303 h 2203303"/>
                <a:gd name="connsiteX3" fmla="*/ 0 w 1254599"/>
                <a:gd name="connsiteY3" fmla="*/ 1781720 h 2203303"/>
                <a:gd name="connsiteX4" fmla="*/ 1254599 w 1254599"/>
                <a:gd name="connsiteY4" fmla="*/ 0 h 2203303"/>
                <a:gd name="connsiteX0" fmla="*/ 1254599 w 1254599"/>
                <a:gd name="connsiteY0" fmla="*/ 0 h 2203303"/>
                <a:gd name="connsiteX1" fmla="*/ 1246784 w 1254599"/>
                <a:gd name="connsiteY1" fmla="*/ 1304951 h 2203303"/>
                <a:gd name="connsiteX2" fmla="*/ 879994 w 1254599"/>
                <a:gd name="connsiteY2" fmla="*/ 2203303 h 2203303"/>
                <a:gd name="connsiteX3" fmla="*/ 0 w 1254599"/>
                <a:gd name="connsiteY3" fmla="*/ 1781720 h 2203303"/>
                <a:gd name="connsiteX4" fmla="*/ 1254599 w 1254599"/>
                <a:gd name="connsiteY4" fmla="*/ 0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599" h="2203303">
                  <a:moveTo>
                    <a:pt x="1254599" y="0"/>
                  </a:moveTo>
                  <a:lnTo>
                    <a:pt x="1246784" y="1304951"/>
                  </a:lnTo>
                  <a:lnTo>
                    <a:pt x="879994" y="2203303"/>
                  </a:lnTo>
                  <a:lnTo>
                    <a:pt x="0" y="1781720"/>
                  </a:lnTo>
                  <a:lnTo>
                    <a:pt x="1254599" y="0"/>
                  </a:lnTo>
                  <a:close/>
                </a:path>
              </a:pathLst>
            </a:custGeom>
            <a:solidFill>
              <a:schemeClr val="bg1">
                <a:lumMod val="65000"/>
              </a:schemeClr>
            </a:solidFill>
            <a:ln w="12700">
              <a:miter lim="400000"/>
            </a:ln>
          </p:spPr>
          <p:txBody>
            <a:bodyPr lIns="28575" tIns="28575" rIns="28575" bIns="28575" anchor="ctr"/>
            <a:lstStyle/>
            <a:p>
              <a:endParaRPr sz="2250" dirty="0">
                <a:solidFill>
                  <a:srgbClr val="FFFFFF"/>
                </a:solidFill>
              </a:endParaRPr>
            </a:p>
          </p:txBody>
        </p:sp>
        <p:sp>
          <p:nvSpPr>
            <p:cNvPr id="4" name="Freeform: Shape 19">
              <a:extLst>
                <a:ext uri="{FF2B5EF4-FFF2-40B4-BE49-F238E27FC236}">
                  <a16:creationId xmlns:a16="http://schemas.microsoft.com/office/drawing/2014/main" id="{30711576-5248-EAB3-E0FD-E3D5B1075271}"/>
                </a:ext>
              </a:extLst>
            </p:cNvPr>
            <p:cNvSpPr/>
            <p:nvPr/>
          </p:nvSpPr>
          <p:spPr>
            <a:xfrm>
              <a:off x="6353577" y="1177180"/>
              <a:ext cx="1301974" cy="1652477"/>
            </a:xfrm>
            <a:custGeom>
              <a:avLst/>
              <a:gdLst>
                <a:gd name="connsiteX0" fmla="*/ 374587 w 1735965"/>
                <a:gd name="connsiteY0" fmla="*/ 0 h 2203303"/>
                <a:gd name="connsiteX1" fmla="*/ 374588 w 1735965"/>
                <a:gd name="connsiteY1" fmla="*/ 2 h 2203303"/>
                <a:gd name="connsiteX2" fmla="*/ 374587 w 1735965"/>
                <a:gd name="connsiteY2" fmla="*/ 1 h 2203303"/>
                <a:gd name="connsiteX3" fmla="*/ 1735965 w 1735965"/>
                <a:gd name="connsiteY3" fmla="*/ 1940784 h 2203303"/>
                <a:gd name="connsiteX4" fmla="*/ 0 w 1735965"/>
                <a:gd name="connsiteY4" fmla="*/ 2203303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65" h="2203303">
                  <a:moveTo>
                    <a:pt x="374587" y="0"/>
                  </a:moveTo>
                  <a:lnTo>
                    <a:pt x="374588" y="2"/>
                  </a:lnTo>
                  <a:lnTo>
                    <a:pt x="374587" y="1"/>
                  </a:lnTo>
                  <a:lnTo>
                    <a:pt x="1735965" y="1940784"/>
                  </a:lnTo>
                  <a:lnTo>
                    <a:pt x="0" y="2203303"/>
                  </a:lnTo>
                  <a:close/>
                </a:path>
              </a:pathLst>
            </a:custGeom>
            <a:solidFill>
              <a:schemeClr val="bg1">
                <a:lumMod val="85000"/>
              </a:schemeClr>
            </a:solidFill>
            <a:ln w="12700">
              <a:miter lim="400000"/>
            </a:ln>
          </p:spPr>
          <p:txBody>
            <a:bodyPr lIns="28575" tIns="28575" rIns="28575" bIns="28575" anchor="ctr"/>
            <a:lstStyle/>
            <a:p>
              <a:endParaRPr sz="2250">
                <a:solidFill>
                  <a:srgbClr val="FFFFFF"/>
                </a:solidFill>
              </a:endParaRPr>
            </a:p>
          </p:txBody>
        </p:sp>
        <p:sp>
          <p:nvSpPr>
            <p:cNvPr id="5" name="Freeform: Shape 23">
              <a:extLst>
                <a:ext uri="{FF2B5EF4-FFF2-40B4-BE49-F238E27FC236}">
                  <a16:creationId xmlns:a16="http://schemas.microsoft.com/office/drawing/2014/main" id="{24DBD7D0-D204-1D57-9BA2-3BB189653B24}"/>
                </a:ext>
              </a:extLst>
            </p:cNvPr>
            <p:cNvSpPr/>
            <p:nvPr/>
          </p:nvSpPr>
          <p:spPr>
            <a:xfrm>
              <a:off x="5225101" y="2539122"/>
              <a:ext cx="1190291" cy="1378684"/>
            </a:xfrm>
            <a:custGeom>
              <a:avLst/>
              <a:gdLst>
                <a:gd name="connsiteX0" fmla="*/ 601533 w 1503202"/>
                <a:gd name="connsiteY0" fmla="*/ 0 h 1838245"/>
                <a:gd name="connsiteX1" fmla="*/ 1503202 w 1503202"/>
                <a:gd name="connsiteY1" fmla="*/ 431963 h 1838245"/>
                <a:gd name="connsiteX2" fmla="*/ 1264296 w 1503202"/>
                <a:gd name="connsiteY2" fmla="*/ 1838245 h 1838245"/>
                <a:gd name="connsiteX3" fmla="*/ 0 w 1503202"/>
                <a:gd name="connsiteY3" fmla="*/ 854267 h 1838245"/>
                <a:gd name="connsiteX0" fmla="*/ 601533 w 1503202"/>
                <a:gd name="connsiteY0" fmla="*/ 0 h 1838245"/>
                <a:gd name="connsiteX1" fmla="*/ 1503202 w 1503202"/>
                <a:gd name="connsiteY1" fmla="*/ 431963 h 1838245"/>
                <a:gd name="connsiteX2" fmla="*/ 1386017 w 1503202"/>
                <a:gd name="connsiteY2" fmla="*/ 1090850 h 1838245"/>
                <a:gd name="connsiteX3" fmla="*/ 1264296 w 1503202"/>
                <a:gd name="connsiteY3" fmla="*/ 1838245 h 1838245"/>
                <a:gd name="connsiteX4" fmla="*/ 0 w 1503202"/>
                <a:gd name="connsiteY4" fmla="*/ 854267 h 1838245"/>
                <a:gd name="connsiteX5" fmla="*/ 601533 w 1503202"/>
                <a:gd name="connsiteY5" fmla="*/ 0 h 1838245"/>
                <a:gd name="connsiteX0" fmla="*/ 601533 w 1587055"/>
                <a:gd name="connsiteY0" fmla="*/ 0 h 1838245"/>
                <a:gd name="connsiteX1" fmla="*/ 1503202 w 1587055"/>
                <a:gd name="connsiteY1" fmla="*/ 431963 h 1838245"/>
                <a:gd name="connsiteX2" fmla="*/ 1587055 w 1587055"/>
                <a:gd name="connsiteY2" fmla="*/ 1129760 h 1838245"/>
                <a:gd name="connsiteX3" fmla="*/ 1264296 w 1587055"/>
                <a:gd name="connsiteY3" fmla="*/ 1838245 h 1838245"/>
                <a:gd name="connsiteX4" fmla="*/ 0 w 1587055"/>
                <a:gd name="connsiteY4" fmla="*/ 854267 h 1838245"/>
                <a:gd name="connsiteX5" fmla="*/ 601533 w 1587055"/>
                <a:gd name="connsiteY5" fmla="*/ 0 h 183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55" h="1838245">
                  <a:moveTo>
                    <a:pt x="601533" y="0"/>
                  </a:moveTo>
                  <a:lnTo>
                    <a:pt x="1503202" y="431963"/>
                  </a:lnTo>
                  <a:lnTo>
                    <a:pt x="1587055" y="1129760"/>
                  </a:lnTo>
                  <a:lnTo>
                    <a:pt x="1264296" y="1838245"/>
                  </a:lnTo>
                  <a:lnTo>
                    <a:pt x="0" y="854267"/>
                  </a:lnTo>
                  <a:lnTo>
                    <a:pt x="601533" y="0"/>
                  </a:lnTo>
                  <a:close/>
                </a:path>
              </a:pathLst>
            </a:custGeom>
            <a:solidFill>
              <a:schemeClr val="accent2">
                <a:lumMod val="75000"/>
              </a:schemeClr>
            </a:solidFill>
            <a:ln w="12700">
              <a:miter lim="400000"/>
            </a:ln>
          </p:spPr>
          <p:txBody>
            <a:bodyPr lIns="28575" tIns="28575" rIns="28575" bIns="28575" anchor="ctr"/>
            <a:lstStyle/>
            <a:p>
              <a:endParaRPr sz="2250">
                <a:solidFill>
                  <a:srgbClr val="FFFFFF"/>
                </a:solidFill>
              </a:endParaRPr>
            </a:p>
          </p:txBody>
        </p:sp>
        <p:sp>
          <p:nvSpPr>
            <p:cNvPr id="6" name="Freeform: Shape 24">
              <a:extLst>
                <a:ext uri="{FF2B5EF4-FFF2-40B4-BE49-F238E27FC236}">
                  <a16:creationId xmlns:a16="http://schemas.microsoft.com/office/drawing/2014/main" id="{27FC3C32-03A9-4129-FBAE-722420326F9A}"/>
                </a:ext>
              </a:extLst>
            </p:cNvPr>
            <p:cNvSpPr/>
            <p:nvPr/>
          </p:nvSpPr>
          <p:spPr>
            <a:xfrm>
              <a:off x="6174388" y="2663941"/>
              <a:ext cx="2027995" cy="1254938"/>
            </a:xfrm>
            <a:custGeom>
              <a:avLst/>
              <a:gdLst>
                <a:gd name="connsiteX0" fmla="*/ 2004038 w 2703993"/>
                <a:gd name="connsiteY0" fmla="*/ 0 h 1673251"/>
                <a:gd name="connsiteX1" fmla="*/ 2703993 w 2703993"/>
                <a:gd name="connsiteY1" fmla="*/ 997856 h 1673251"/>
                <a:gd name="connsiteX2" fmla="*/ 0 w 2703993"/>
                <a:gd name="connsiteY2" fmla="*/ 1673251 h 1673251"/>
                <a:gd name="connsiteX3" fmla="*/ 238931 w 2703993"/>
                <a:gd name="connsiteY3" fmla="*/ 267016 h 1673251"/>
              </a:gdLst>
              <a:ahLst/>
              <a:cxnLst>
                <a:cxn ang="0">
                  <a:pos x="connsiteX0" y="connsiteY0"/>
                </a:cxn>
                <a:cxn ang="0">
                  <a:pos x="connsiteX1" y="connsiteY1"/>
                </a:cxn>
                <a:cxn ang="0">
                  <a:pos x="connsiteX2" y="connsiteY2"/>
                </a:cxn>
                <a:cxn ang="0">
                  <a:pos x="connsiteX3" y="connsiteY3"/>
                </a:cxn>
              </a:cxnLst>
              <a:rect l="l" t="t" r="r" b="b"/>
              <a:pathLst>
                <a:path w="2703993" h="1673251">
                  <a:moveTo>
                    <a:pt x="2004038" y="0"/>
                  </a:moveTo>
                  <a:lnTo>
                    <a:pt x="2703993" y="997856"/>
                  </a:lnTo>
                  <a:lnTo>
                    <a:pt x="0" y="1673251"/>
                  </a:lnTo>
                  <a:lnTo>
                    <a:pt x="238931" y="267016"/>
                  </a:lnTo>
                  <a:close/>
                </a:path>
              </a:pathLst>
            </a:custGeom>
            <a:solidFill>
              <a:schemeClr val="accent2"/>
            </a:solidFill>
            <a:ln w="12700">
              <a:miter lim="400000"/>
            </a:ln>
          </p:spPr>
          <p:txBody>
            <a:bodyPr lIns="28575" tIns="28575" rIns="28575" bIns="28575" anchor="ctr"/>
            <a:lstStyle/>
            <a:p>
              <a:endParaRPr sz="2250">
                <a:solidFill>
                  <a:srgbClr val="FFFFFF"/>
                </a:solidFill>
              </a:endParaRPr>
            </a:p>
          </p:txBody>
        </p:sp>
        <p:sp>
          <p:nvSpPr>
            <p:cNvPr id="7" name="Freeform: Shape 25">
              <a:extLst>
                <a:ext uri="{FF2B5EF4-FFF2-40B4-BE49-F238E27FC236}">
                  <a16:creationId xmlns:a16="http://schemas.microsoft.com/office/drawing/2014/main" id="{9C3B8353-B6AF-F13D-62B9-5A8C52E52D19}"/>
                </a:ext>
              </a:extLst>
            </p:cNvPr>
            <p:cNvSpPr/>
            <p:nvPr/>
          </p:nvSpPr>
          <p:spPr>
            <a:xfrm>
              <a:off x="4741296" y="3212773"/>
              <a:ext cx="1537909" cy="2045636"/>
            </a:xfrm>
            <a:custGeom>
              <a:avLst/>
              <a:gdLst>
                <a:gd name="connsiteX0" fmla="*/ 614136 w 1894332"/>
                <a:gd name="connsiteY0" fmla="*/ 0 h 2727515"/>
                <a:gd name="connsiteX1" fmla="*/ 1894332 w 1894332"/>
                <a:gd name="connsiteY1" fmla="*/ 996375 h 2727515"/>
                <a:gd name="connsiteX2" fmla="*/ 1600007 w 1894332"/>
                <a:gd name="connsiteY2" fmla="*/ 2727515 h 2727515"/>
                <a:gd name="connsiteX3" fmla="*/ 0 w 1894332"/>
                <a:gd name="connsiteY3" fmla="*/ 872164 h 2727515"/>
                <a:gd name="connsiteX0" fmla="*/ 614136 w 1894332"/>
                <a:gd name="connsiteY0" fmla="*/ 0 h 2727515"/>
                <a:gd name="connsiteX1" fmla="*/ 1894332 w 1894332"/>
                <a:gd name="connsiteY1" fmla="*/ 996375 h 2727515"/>
                <a:gd name="connsiteX2" fmla="*/ 1778170 w 1894332"/>
                <a:gd name="connsiteY2" fmla="*/ 1690707 h 2727515"/>
                <a:gd name="connsiteX3" fmla="*/ 1600007 w 1894332"/>
                <a:gd name="connsiteY3" fmla="*/ 2727515 h 2727515"/>
                <a:gd name="connsiteX4" fmla="*/ 0 w 1894332"/>
                <a:gd name="connsiteY4" fmla="*/ 872164 h 2727515"/>
                <a:gd name="connsiteX5" fmla="*/ 614136 w 1894332"/>
                <a:gd name="connsiteY5" fmla="*/ 0 h 2727515"/>
                <a:gd name="connsiteX0" fmla="*/ 614136 w 2050545"/>
                <a:gd name="connsiteY0" fmla="*/ 0 h 2727515"/>
                <a:gd name="connsiteX1" fmla="*/ 1894332 w 2050545"/>
                <a:gd name="connsiteY1" fmla="*/ 996375 h 2727515"/>
                <a:gd name="connsiteX2" fmla="*/ 2050545 w 2050545"/>
                <a:gd name="connsiteY2" fmla="*/ 1742588 h 2727515"/>
                <a:gd name="connsiteX3" fmla="*/ 1600007 w 2050545"/>
                <a:gd name="connsiteY3" fmla="*/ 2727515 h 2727515"/>
                <a:gd name="connsiteX4" fmla="*/ 0 w 2050545"/>
                <a:gd name="connsiteY4" fmla="*/ 872164 h 2727515"/>
                <a:gd name="connsiteX5" fmla="*/ 614136 w 2050545"/>
                <a:gd name="connsiteY5" fmla="*/ 0 h 272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545" h="2727515">
                  <a:moveTo>
                    <a:pt x="614136" y="0"/>
                  </a:moveTo>
                  <a:lnTo>
                    <a:pt x="1894332" y="996375"/>
                  </a:lnTo>
                  <a:lnTo>
                    <a:pt x="2050545" y="1742588"/>
                  </a:lnTo>
                  <a:lnTo>
                    <a:pt x="1600007" y="2727515"/>
                  </a:lnTo>
                  <a:lnTo>
                    <a:pt x="0" y="872164"/>
                  </a:lnTo>
                  <a:lnTo>
                    <a:pt x="614136" y="0"/>
                  </a:lnTo>
                  <a:close/>
                </a:path>
              </a:pathLst>
            </a:custGeom>
            <a:solidFill>
              <a:schemeClr val="bg1">
                <a:lumMod val="85000"/>
              </a:schemeClr>
            </a:solidFill>
            <a:ln w="12700">
              <a:miter lim="400000"/>
            </a:ln>
          </p:spPr>
          <p:txBody>
            <a:bodyPr lIns="28575" tIns="28575" rIns="28575" bIns="28575" anchor="ctr"/>
            <a:lstStyle/>
            <a:p>
              <a:endParaRPr sz="2250">
                <a:solidFill>
                  <a:srgbClr val="FFFFFF"/>
                </a:solidFill>
              </a:endParaRPr>
            </a:p>
          </p:txBody>
        </p:sp>
        <p:sp>
          <p:nvSpPr>
            <p:cNvPr id="8" name="Freeform: Shape 26">
              <a:extLst>
                <a:ext uri="{FF2B5EF4-FFF2-40B4-BE49-F238E27FC236}">
                  <a16:creationId xmlns:a16="http://schemas.microsoft.com/office/drawing/2014/main" id="{F989BE82-75E7-AD67-4647-B5C569501913}"/>
                </a:ext>
              </a:extLst>
            </p:cNvPr>
            <p:cNvSpPr/>
            <p:nvPr/>
          </p:nvSpPr>
          <p:spPr>
            <a:xfrm>
              <a:off x="5941642" y="3443551"/>
              <a:ext cx="2825615" cy="1813424"/>
            </a:xfrm>
            <a:custGeom>
              <a:avLst/>
              <a:gdLst>
                <a:gd name="connsiteX0" fmla="*/ 3043516 w 3767486"/>
                <a:gd name="connsiteY0" fmla="*/ 0 h 2417899"/>
                <a:gd name="connsiteX1" fmla="*/ 3767486 w 3767486"/>
                <a:gd name="connsiteY1" fmla="*/ 1032092 h 2417899"/>
                <a:gd name="connsiteX2" fmla="*/ 0 w 3767486"/>
                <a:gd name="connsiteY2" fmla="*/ 2417899 h 2417899"/>
                <a:gd name="connsiteX3" fmla="*/ 294414 w 3767486"/>
                <a:gd name="connsiteY3" fmla="*/ 686740 h 2417899"/>
              </a:gdLst>
              <a:ahLst/>
              <a:cxnLst>
                <a:cxn ang="0">
                  <a:pos x="connsiteX0" y="connsiteY0"/>
                </a:cxn>
                <a:cxn ang="0">
                  <a:pos x="connsiteX1" y="connsiteY1"/>
                </a:cxn>
                <a:cxn ang="0">
                  <a:pos x="connsiteX2" y="connsiteY2"/>
                </a:cxn>
                <a:cxn ang="0">
                  <a:pos x="connsiteX3" y="connsiteY3"/>
                </a:cxn>
              </a:cxnLst>
              <a:rect l="l" t="t" r="r" b="b"/>
              <a:pathLst>
                <a:path w="3767486" h="2417899">
                  <a:moveTo>
                    <a:pt x="3043516" y="0"/>
                  </a:moveTo>
                  <a:lnTo>
                    <a:pt x="3767486" y="1032092"/>
                  </a:lnTo>
                  <a:lnTo>
                    <a:pt x="0" y="2417899"/>
                  </a:lnTo>
                  <a:lnTo>
                    <a:pt x="294414" y="686740"/>
                  </a:lnTo>
                  <a:close/>
                </a:path>
              </a:pathLst>
            </a:custGeom>
            <a:solidFill>
              <a:srgbClr val="EAE9E9"/>
            </a:solidFill>
            <a:ln w="12700">
              <a:miter lim="400000"/>
            </a:ln>
          </p:spPr>
          <p:txBody>
            <a:bodyPr lIns="28575" tIns="28575" rIns="28575" bIns="28575" anchor="ctr"/>
            <a:lstStyle/>
            <a:p>
              <a:endParaRPr sz="2250">
                <a:solidFill>
                  <a:srgbClr val="FFFFFF"/>
                </a:solidFill>
              </a:endParaRPr>
            </a:p>
          </p:txBody>
        </p:sp>
        <p:pic>
          <p:nvPicPr>
            <p:cNvPr id="9" name="Graphic 16" descr="Bullseye with solid fill">
              <a:extLst>
                <a:ext uri="{FF2B5EF4-FFF2-40B4-BE49-F238E27FC236}">
                  <a16:creationId xmlns:a16="http://schemas.microsoft.com/office/drawing/2014/main" id="{346AC9A9-5783-DE4E-2BB6-6CA2A10B0C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565417" y="2906609"/>
              <a:ext cx="495213" cy="495213"/>
            </a:xfrm>
            <a:prstGeom prst="rect">
              <a:avLst/>
            </a:prstGeom>
            <a:effectLst>
              <a:outerShdw blurRad="50800" dist="38100" dir="2700000" algn="tl" rotWithShape="0">
                <a:prstClr val="black">
                  <a:alpha val="40000"/>
                </a:prstClr>
              </a:outerShdw>
            </a:effectLst>
          </p:spPr>
        </p:pic>
        <p:pic>
          <p:nvPicPr>
            <p:cNvPr id="10" name="Graphic 17" descr="Hourglass 30% with solid fill">
              <a:extLst>
                <a:ext uri="{FF2B5EF4-FFF2-40B4-BE49-F238E27FC236}">
                  <a16:creationId xmlns:a16="http://schemas.microsoft.com/office/drawing/2014/main" id="{DCC7312B-4023-1797-1E9C-4F2EB22C98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180648" y="3805708"/>
              <a:ext cx="495213" cy="495213"/>
            </a:xfrm>
            <a:prstGeom prst="rect">
              <a:avLst/>
            </a:prstGeom>
          </p:spPr>
        </p:pic>
        <p:pic>
          <p:nvPicPr>
            <p:cNvPr id="11" name="Graphic 18" descr="Lightbulb with solid fill">
              <a:extLst>
                <a:ext uri="{FF2B5EF4-FFF2-40B4-BE49-F238E27FC236}">
                  <a16:creationId xmlns:a16="http://schemas.microsoft.com/office/drawing/2014/main" id="{A37E4E58-DD4E-1301-C99B-532A109C02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892867" y="2106318"/>
              <a:ext cx="495213" cy="495213"/>
            </a:xfrm>
            <a:prstGeom prst="rect">
              <a:avLst/>
            </a:prstGeom>
          </p:spPr>
        </p:pic>
        <p:sp>
          <p:nvSpPr>
            <p:cNvPr id="13" name="Freeform 8">
              <a:extLst>
                <a:ext uri="{FF2B5EF4-FFF2-40B4-BE49-F238E27FC236}">
                  <a16:creationId xmlns:a16="http://schemas.microsoft.com/office/drawing/2014/main" id="{6D92A688-B03A-DE8E-79DA-83C9CE830A35}"/>
                </a:ext>
              </a:extLst>
            </p:cNvPr>
            <p:cNvSpPr/>
            <p:nvPr/>
          </p:nvSpPr>
          <p:spPr>
            <a:xfrm>
              <a:off x="0" y="1680211"/>
              <a:ext cx="6127560" cy="3576764"/>
            </a:xfrm>
            <a:custGeom>
              <a:avLst/>
              <a:gdLst>
                <a:gd name="connsiteX0" fmla="*/ 0 w 8170080"/>
                <a:gd name="connsiteY0" fmla="*/ 0 h 4769019"/>
                <a:gd name="connsiteX1" fmla="*/ 8170080 w 8170080"/>
                <a:gd name="connsiteY1" fmla="*/ 0 h 4769019"/>
                <a:gd name="connsiteX2" fmla="*/ 6067864 w 8170080"/>
                <a:gd name="connsiteY2" fmla="*/ 2904378 h 4769019"/>
                <a:gd name="connsiteX3" fmla="*/ 7628090 w 8170080"/>
                <a:gd name="connsiteY3" fmla="*/ 4769019 h 4769019"/>
                <a:gd name="connsiteX4" fmla="*/ 0 w 8170080"/>
                <a:gd name="connsiteY4" fmla="*/ 4769019 h 476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0080" h="4769019">
                  <a:moveTo>
                    <a:pt x="0" y="0"/>
                  </a:moveTo>
                  <a:lnTo>
                    <a:pt x="8170080" y="0"/>
                  </a:lnTo>
                  <a:lnTo>
                    <a:pt x="6067864" y="2904378"/>
                  </a:lnTo>
                  <a:lnTo>
                    <a:pt x="7628090" y="4769019"/>
                  </a:lnTo>
                  <a:lnTo>
                    <a:pt x="0" y="4769019"/>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nvGrpSpPr>
            <p:cNvPr id="15" name="Group 14">
              <a:extLst>
                <a:ext uri="{FF2B5EF4-FFF2-40B4-BE49-F238E27FC236}">
                  <a16:creationId xmlns:a16="http://schemas.microsoft.com/office/drawing/2014/main" id="{6ACC8EF7-3E87-0346-F655-DF260841BCF7}"/>
                </a:ext>
              </a:extLst>
            </p:cNvPr>
            <p:cNvGrpSpPr/>
            <p:nvPr/>
          </p:nvGrpSpPr>
          <p:grpSpPr>
            <a:xfrm>
              <a:off x="628650" y="1937946"/>
              <a:ext cx="3815335" cy="1414388"/>
              <a:chOff x="8921977" y="1455290"/>
              <a:chExt cx="2926080" cy="479654"/>
            </a:xfrm>
          </p:grpSpPr>
          <p:sp>
            <p:nvSpPr>
              <p:cNvPr id="20" name="TextBox 19">
                <a:extLst>
                  <a:ext uri="{FF2B5EF4-FFF2-40B4-BE49-F238E27FC236}">
                    <a16:creationId xmlns:a16="http://schemas.microsoft.com/office/drawing/2014/main" id="{158DE072-9AAA-91F6-26CA-8F866EE58E68}"/>
                  </a:ext>
                </a:extLst>
              </p:cNvPr>
              <p:cNvSpPr txBox="1"/>
              <p:nvPr/>
            </p:nvSpPr>
            <p:spPr>
              <a:xfrm>
                <a:off x="8921977" y="1455290"/>
                <a:ext cx="2926080" cy="145816"/>
              </a:xfrm>
              <a:prstGeom prst="rect">
                <a:avLst/>
              </a:prstGeom>
              <a:noFill/>
            </p:spPr>
            <p:txBody>
              <a:bodyPr wrap="square" lIns="0" rIns="0" rtlCol="0" anchor="b">
                <a:spAutoFit/>
              </a:bodyPr>
              <a:lstStyle/>
              <a:p>
                <a:r>
                  <a:rPr lang="en-US" sz="3000" b="1" dirty="0" smtClean="0">
                    <a:cs typeface="Times New Roman" panose="02020603050405020304" pitchFamily="18" charset="0"/>
                  </a:rPr>
                  <a:t>Real-World Scenarios</a:t>
                </a:r>
                <a:endParaRPr lang="en-US" sz="3000" b="1" noProof="1"/>
              </a:p>
            </p:txBody>
          </p:sp>
          <p:sp>
            <p:nvSpPr>
              <p:cNvPr id="21" name="TextBox 20">
                <a:extLst>
                  <a:ext uri="{FF2B5EF4-FFF2-40B4-BE49-F238E27FC236}">
                    <a16:creationId xmlns:a16="http://schemas.microsoft.com/office/drawing/2014/main" id="{DCBCFB94-5742-E9F1-F42C-B69BEE27A3F1}"/>
                  </a:ext>
                </a:extLst>
              </p:cNvPr>
              <p:cNvSpPr txBox="1"/>
              <p:nvPr/>
            </p:nvSpPr>
            <p:spPr>
              <a:xfrm>
                <a:off x="8921977" y="1586607"/>
                <a:ext cx="2737677" cy="348337"/>
              </a:xfrm>
              <a:prstGeom prst="rect">
                <a:avLst/>
              </a:prstGeom>
              <a:noFill/>
            </p:spPr>
            <p:txBody>
              <a:bodyPr wrap="square" lIns="0" rIns="0" rtlCol="0" anchor="t">
                <a:spAutoFit/>
              </a:bodyPr>
              <a:lstStyle/>
              <a:p>
                <a:r>
                  <a:rPr lang="en-US" sz="2000" dirty="0" smtClean="0">
                    <a:cs typeface="Times New Roman" panose="02020603050405020304" pitchFamily="18" charset="0"/>
                  </a:rPr>
                  <a:t>Accounting for various lighting conditions, orientations, and packaging challenges in real-world scenarios is crucial for the model's robustness</a:t>
                </a:r>
                <a:endParaRPr lang="en-US" sz="2000" noProof="1"/>
              </a:p>
            </p:txBody>
          </p:sp>
        </p:grpSp>
      </p:grpSp>
      <p:sp>
        <p:nvSpPr>
          <p:cNvPr id="22" name="TextBox 21">
            <a:extLst>
              <a:ext uri="{FF2B5EF4-FFF2-40B4-BE49-F238E27FC236}">
                <a16:creationId xmlns:a16="http://schemas.microsoft.com/office/drawing/2014/main" id="{0517EEED-4056-77CE-3B2F-CFCD0056CDDC}"/>
              </a:ext>
            </a:extLst>
          </p:cNvPr>
          <p:cNvSpPr txBox="1"/>
          <p:nvPr/>
        </p:nvSpPr>
        <p:spPr>
          <a:xfrm rot="21086978">
            <a:off x="8753375" y="1761524"/>
            <a:ext cx="1162412" cy="646331"/>
          </a:xfrm>
          <a:prstGeom prst="rect">
            <a:avLst/>
          </a:prstGeom>
          <a:noFill/>
        </p:spPr>
        <p:txBody>
          <a:bodyPr wrap="square" lIns="0" rIns="0" rtlCol="0" anchor="b">
            <a:spAutoFit/>
          </a:bodyPr>
          <a:lstStyle/>
          <a:p>
            <a:pPr lvl="0" algn="ctr"/>
            <a:r>
              <a:rPr lang="en-US" b="1" dirty="0">
                <a:solidFill>
                  <a:srgbClr val="063951"/>
                </a:solidFill>
                <a:cs typeface="Times New Roman" panose="02020603050405020304" pitchFamily="18" charset="0"/>
              </a:rPr>
              <a:t>Dataset</a:t>
            </a:r>
            <a:r>
              <a:rPr lang="en-US" dirty="0">
                <a:latin typeface="Times New Roman" panose="02020603050405020304" pitchFamily="18" charset="0"/>
                <a:cs typeface="Times New Roman" panose="02020603050405020304" pitchFamily="18" charset="0"/>
              </a:rPr>
              <a:t> </a:t>
            </a:r>
            <a:r>
              <a:rPr lang="en-US" b="1" dirty="0">
                <a:solidFill>
                  <a:srgbClr val="063951"/>
                </a:solidFill>
                <a:cs typeface="Times New Roman" panose="02020603050405020304" pitchFamily="18" charset="0"/>
              </a:rPr>
              <a:t>Diversity</a:t>
            </a:r>
            <a:endParaRPr kumimoji="0" lang="en-US" sz="1800" b="1" i="0" u="none" strike="noStrike" kern="0" cap="none" spc="0" normalizeH="0" baseline="0" noProof="1">
              <a:ln>
                <a:noFill/>
              </a:ln>
              <a:solidFill>
                <a:srgbClr val="063951"/>
              </a:solidFill>
              <a:effectLst/>
              <a:uLnTx/>
              <a:uFillTx/>
              <a:cs typeface="Times New Roman" panose="02020603050405020304" pitchFamily="18" charset="0"/>
            </a:endParaRPr>
          </a:p>
        </p:txBody>
      </p:sp>
      <p:sp>
        <p:nvSpPr>
          <p:cNvPr id="23" name="TextBox 22">
            <a:extLst>
              <a:ext uri="{FF2B5EF4-FFF2-40B4-BE49-F238E27FC236}">
                <a16:creationId xmlns:a16="http://schemas.microsoft.com/office/drawing/2014/main" id="{24AB2EF8-87DE-151C-9496-510DE12E029F}"/>
              </a:ext>
            </a:extLst>
          </p:cNvPr>
          <p:cNvSpPr txBox="1"/>
          <p:nvPr/>
        </p:nvSpPr>
        <p:spPr>
          <a:xfrm rot="20983231">
            <a:off x="8681544" y="2933652"/>
            <a:ext cx="1860747" cy="646331"/>
          </a:xfrm>
          <a:prstGeom prst="rect">
            <a:avLst/>
          </a:prstGeom>
          <a:noFill/>
        </p:spPr>
        <p:txBody>
          <a:bodyPr wrap="square" lIns="0" rIns="0" rtlCol="0" anchor="b">
            <a:spAutoFit/>
          </a:bodyPr>
          <a:lstStyle/>
          <a:p>
            <a:pPr lvl="0" algn="ctr"/>
            <a:r>
              <a:rPr lang="en-US" b="1" dirty="0">
                <a:solidFill>
                  <a:schemeClr val="accent5">
                    <a:lumMod val="50000"/>
                  </a:schemeClr>
                </a:solidFill>
                <a:cs typeface="Times New Roman" panose="02020603050405020304" pitchFamily="18" charset="0"/>
              </a:rPr>
              <a:t>Real-World Scenarios</a:t>
            </a:r>
            <a:endParaRPr kumimoji="0" lang="en-US" sz="1800" b="1" i="0" u="none" strike="noStrike" kern="0" cap="none" spc="0" normalizeH="0" baseline="0" noProof="1">
              <a:ln>
                <a:noFill/>
              </a:ln>
              <a:solidFill>
                <a:schemeClr val="accent5">
                  <a:lumMod val="50000"/>
                </a:schemeClr>
              </a:solidFill>
              <a:effectLst/>
              <a:uLnTx/>
              <a:uFillTx/>
            </a:endParaRPr>
          </a:p>
        </p:txBody>
      </p:sp>
      <p:sp>
        <p:nvSpPr>
          <p:cNvPr id="24" name="TextBox 23">
            <a:extLst>
              <a:ext uri="{FF2B5EF4-FFF2-40B4-BE49-F238E27FC236}">
                <a16:creationId xmlns:a16="http://schemas.microsoft.com/office/drawing/2014/main" id="{1BDFCD5B-9DA9-7A35-9F95-C2D68EBC0B73}"/>
              </a:ext>
            </a:extLst>
          </p:cNvPr>
          <p:cNvSpPr txBox="1"/>
          <p:nvPr/>
        </p:nvSpPr>
        <p:spPr>
          <a:xfrm rot="20616995">
            <a:off x="8258862" y="4408373"/>
            <a:ext cx="3165989" cy="369332"/>
          </a:xfrm>
          <a:prstGeom prst="rect">
            <a:avLst/>
          </a:prstGeom>
          <a:noFill/>
        </p:spPr>
        <p:txBody>
          <a:bodyPr wrap="square" lIns="0" rIns="0" rtlCol="0" anchor="b">
            <a:spAutoFit/>
          </a:bodyPr>
          <a:lstStyle/>
          <a:p>
            <a:pPr lvl="0" algn="ctr"/>
            <a:r>
              <a:rPr lang="en-US" b="1" dirty="0">
                <a:solidFill>
                  <a:srgbClr val="002060"/>
                </a:solidFill>
                <a:cs typeface="Times New Roman" panose="02020603050405020304" pitchFamily="18" charset="0"/>
              </a:rPr>
              <a:t>User Interface</a:t>
            </a:r>
            <a:endParaRPr kumimoji="0" lang="en-US" sz="1800" b="1" i="0" u="none" strike="noStrike" kern="0" cap="none" spc="0" normalizeH="0" baseline="0" noProof="1">
              <a:ln>
                <a:noFill/>
              </a:ln>
              <a:solidFill>
                <a:srgbClr val="002060"/>
              </a:solidFill>
              <a:effectLst/>
              <a:uLnTx/>
              <a:uFillTx/>
            </a:endParaRPr>
          </a:p>
        </p:txBody>
      </p:sp>
    </p:spTree>
    <p:extLst>
      <p:ext uri="{BB962C8B-B14F-4D97-AF65-F5344CB8AC3E}">
        <p14:creationId xmlns:p14="http://schemas.microsoft.com/office/powerpoint/2010/main" val="3406529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835742"/>
            <a:ext cx="11887200" cy="5012602"/>
            <a:chOff x="0" y="1177180"/>
            <a:chExt cx="8767257" cy="4081229"/>
          </a:xfrm>
        </p:grpSpPr>
        <p:sp>
          <p:nvSpPr>
            <p:cNvPr id="3" name="Freeform: Shape 8">
              <a:extLst>
                <a:ext uri="{FF2B5EF4-FFF2-40B4-BE49-F238E27FC236}">
                  <a16:creationId xmlns:a16="http://schemas.microsoft.com/office/drawing/2014/main" id="{BCDBCBE6-E131-F20A-C1B2-5499519B8345}"/>
                </a:ext>
              </a:extLst>
            </p:cNvPr>
            <p:cNvSpPr/>
            <p:nvPr/>
          </p:nvSpPr>
          <p:spPr>
            <a:xfrm>
              <a:off x="5694313" y="1177180"/>
              <a:ext cx="940949" cy="1652477"/>
            </a:xfrm>
            <a:custGeom>
              <a:avLst/>
              <a:gdLst>
                <a:gd name="connsiteX0" fmla="*/ 1254599 w 1254599"/>
                <a:gd name="connsiteY0" fmla="*/ 0 h 2203303"/>
                <a:gd name="connsiteX1" fmla="*/ 879994 w 1254599"/>
                <a:gd name="connsiteY1" fmla="*/ 2203303 h 2203303"/>
                <a:gd name="connsiteX2" fmla="*/ 0 w 1254599"/>
                <a:gd name="connsiteY2" fmla="*/ 1781720 h 2203303"/>
                <a:gd name="connsiteX0" fmla="*/ 1254599 w 1254599"/>
                <a:gd name="connsiteY0" fmla="*/ 0 h 2203303"/>
                <a:gd name="connsiteX1" fmla="*/ 1045746 w 1254599"/>
                <a:gd name="connsiteY1" fmla="*/ 1259555 h 2203303"/>
                <a:gd name="connsiteX2" fmla="*/ 879994 w 1254599"/>
                <a:gd name="connsiteY2" fmla="*/ 2203303 h 2203303"/>
                <a:gd name="connsiteX3" fmla="*/ 0 w 1254599"/>
                <a:gd name="connsiteY3" fmla="*/ 1781720 h 2203303"/>
                <a:gd name="connsiteX4" fmla="*/ 1254599 w 1254599"/>
                <a:gd name="connsiteY4" fmla="*/ 0 h 2203303"/>
                <a:gd name="connsiteX0" fmla="*/ 1254599 w 1254599"/>
                <a:gd name="connsiteY0" fmla="*/ 0 h 2203303"/>
                <a:gd name="connsiteX1" fmla="*/ 1246784 w 1254599"/>
                <a:gd name="connsiteY1" fmla="*/ 1304951 h 2203303"/>
                <a:gd name="connsiteX2" fmla="*/ 879994 w 1254599"/>
                <a:gd name="connsiteY2" fmla="*/ 2203303 h 2203303"/>
                <a:gd name="connsiteX3" fmla="*/ 0 w 1254599"/>
                <a:gd name="connsiteY3" fmla="*/ 1781720 h 2203303"/>
                <a:gd name="connsiteX4" fmla="*/ 1254599 w 1254599"/>
                <a:gd name="connsiteY4" fmla="*/ 0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599" h="2203303">
                  <a:moveTo>
                    <a:pt x="1254599" y="0"/>
                  </a:moveTo>
                  <a:lnTo>
                    <a:pt x="1246784" y="1304951"/>
                  </a:lnTo>
                  <a:lnTo>
                    <a:pt x="879994" y="2203303"/>
                  </a:lnTo>
                  <a:lnTo>
                    <a:pt x="0" y="1781720"/>
                  </a:lnTo>
                  <a:lnTo>
                    <a:pt x="1254599" y="0"/>
                  </a:lnTo>
                  <a:close/>
                </a:path>
              </a:pathLst>
            </a:custGeom>
            <a:solidFill>
              <a:schemeClr val="bg1">
                <a:lumMod val="65000"/>
              </a:schemeClr>
            </a:solidFill>
            <a:ln w="12700">
              <a:miter lim="400000"/>
            </a:ln>
          </p:spPr>
          <p:txBody>
            <a:bodyPr lIns="28575" tIns="28575" rIns="28575" bIns="28575" anchor="ctr"/>
            <a:lstStyle/>
            <a:p>
              <a:endParaRPr sz="2250" dirty="0">
                <a:solidFill>
                  <a:srgbClr val="FFFFFF"/>
                </a:solidFill>
              </a:endParaRPr>
            </a:p>
          </p:txBody>
        </p:sp>
        <p:sp>
          <p:nvSpPr>
            <p:cNvPr id="4" name="Freeform: Shape 19">
              <a:extLst>
                <a:ext uri="{FF2B5EF4-FFF2-40B4-BE49-F238E27FC236}">
                  <a16:creationId xmlns:a16="http://schemas.microsoft.com/office/drawing/2014/main" id="{30711576-5248-EAB3-E0FD-E3D5B1075271}"/>
                </a:ext>
              </a:extLst>
            </p:cNvPr>
            <p:cNvSpPr/>
            <p:nvPr/>
          </p:nvSpPr>
          <p:spPr>
            <a:xfrm>
              <a:off x="6353577" y="1177180"/>
              <a:ext cx="1301974" cy="1652477"/>
            </a:xfrm>
            <a:custGeom>
              <a:avLst/>
              <a:gdLst>
                <a:gd name="connsiteX0" fmla="*/ 374587 w 1735965"/>
                <a:gd name="connsiteY0" fmla="*/ 0 h 2203303"/>
                <a:gd name="connsiteX1" fmla="*/ 374588 w 1735965"/>
                <a:gd name="connsiteY1" fmla="*/ 2 h 2203303"/>
                <a:gd name="connsiteX2" fmla="*/ 374587 w 1735965"/>
                <a:gd name="connsiteY2" fmla="*/ 1 h 2203303"/>
                <a:gd name="connsiteX3" fmla="*/ 1735965 w 1735965"/>
                <a:gd name="connsiteY3" fmla="*/ 1940784 h 2203303"/>
                <a:gd name="connsiteX4" fmla="*/ 0 w 1735965"/>
                <a:gd name="connsiteY4" fmla="*/ 2203303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65" h="2203303">
                  <a:moveTo>
                    <a:pt x="374587" y="0"/>
                  </a:moveTo>
                  <a:lnTo>
                    <a:pt x="374588" y="2"/>
                  </a:lnTo>
                  <a:lnTo>
                    <a:pt x="374587" y="1"/>
                  </a:lnTo>
                  <a:lnTo>
                    <a:pt x="1735965" y="1940784"/>
                  </a:lnTo>
                  <a:lnTo>
                    <a:pt x="0" y="2203303"/>
                  </a:lnTo>
                  <a:close/>
                </a:path>
              </a:pathLst>
            </a:custGeom>
            <a:solidFill>
              <a:schemeClr val="bg1">
                <a:lumMod val="85000"/>
              </a:schemeClr>
            </a:solidFill>
            <a:ln w="12700">
              <a:miter lim="400000"/>
            </a:ln>
          </p:spPr>
          <p:txBody>
            <a:bodyPr lIns="28575" tIns="28575" rIns="28575" bIns="28575" anchor="ctr"/>
            <a:lstStyle/>
            <a:p>
              <a:endParaRPr sz="2250">
                <a:solidFill>
                  <a:srgbClr val="FFFFFF"/>
                </a:solidFill>
              </a:endParaRPr>
            </a:p>
          </p:txBody>
        </p:sp>
        <p:sp>
          <p:nvSpPr>
            <p:cNvPr id="5" name="Freeform: Shape 23">
              <a:extLst>
                <a:ext uri="{FF2B5EF4-FFF2-40B4-BE49-F238E27FC236}">
                  <a16:creationId xmlns:a16="http://schemas.microsoft.com/office/drawing/2014/main" id="{24DBD7D0-D204-1D57-9BA2-3BB189653B24}"/>
                </a:ext>
              </a:extLst>
            </p:cNvPr>
            <p:cNvSpPr/>
            <p:nvPr/>
          </p:nvSpPr>
          <p:spPr>
            <a:xfrm>
              <a:off x="5225101" y="2539122"/>
              <a:ext cx="1190291" cy="1378684"/>
            </a:xfrm>
            <a:custGeom>
              <a:avLst/>
              <a:gdLst>
                <a:gd name="connsiteX0" fmla="*/ 601533 w 1503202"/>
                <a:gd name="connsiteY0" fmla="*/ 0 h 1838245"/>
                <a:gd name="connsiteX1" fmla="*/ 1503202 w 1503202"/>
                <a:gd name="connsiteY1" fmla="*/ 431963 h 1838245"/>
                <a:gd name="connsiteX2" fmla="*/ 1264296 w 1503202"/>
                <a:gd name="connsiteY2" fmla="*/ 1838245 h 1838245"/>
                <a:gd name="connsiteX3" fmla="*/ 0 w 1503202"/>
                <a:gd name="connsiteY3" fmla="*/ 854267 h 1838245"/>
                <a:gd name="connsiteX0" fmla="*/ 601533 w 1503202"/>
                <a:gd name="connsiteY0" fmla="*/ 0 h 1838245"/>
                <a:gd name="connsiteX1" fmla="*/ 1503202 w 1503202"/>
                <a:gd name="connsiteY1" fmla="*/ 431963 h 1838245"/>
                <a:gd name="connsiteX2" fmla="*/ 1386017 w 1503202"/>
                <a:gd name="connsiteY2" fmla="*/ 1090850 h 1838245"/>
                <a:gd name="connsiteX3" fmla="*/ 1264296 w 1503202"/>
                <a:gd name="connsiteY3" fmla="*/ 1838245 h 1838245"/>
                <a:gd name="connsiteX4" fmla="*/ 0 w 1503202"/>
                <a:gd name="connsiteY4" fmla="*/ 854267 h 1838245"/>
                <a:gd name="connsiteX5" fmla="*/ 601533 w 1503202"/>
                <a:gd name="connsiteY5" fmla="*/ 0 h 1838245"/>
                <a:gd name="connsiteX0" fmla="*/ 601533 w 1587055"/>
                <a:gd name="connsiteY0" fmla="*/ 0 h 1838245"/>
                <a:gd name="connsiteX1" fmla="*/ 1503202 w 1587055"/>
                <a:gd name="connsiteY1" fmla="*/ 431963 h 1838245"/>
                <a:gd name="connsiteX2" fmla="*/ 1587055 w 1587055"/>
                <a:gd name="connsiteY2" fmla="*/ 1129760 h 1838245"/>
                <a:gd name="connsiteX3" fmla="*/ 1264296 w 1587055"/>
                <a:gd name="connsiteY3" fmla="*/ 1838245 h 1838245"/>
                <a:gd name="connsiteX4" fmla="*/ 0 w 1587055"/>
                <a:gd name="connsiteY4" fmla="*/ 854267 h 1838245"/>
                <a:gd name="connsiteX5" fmla="*/ 601533 w 1587055"/>
                <a:gd name="connsiteY5" fmla="*/ 0 h 183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55" h="1838245">
                  <a:moveTo>
                    <a:pt x="601533" y="0"/>
                  </a:moveTo>
                  <a:lnTo>
                    <a:pt x="1503202" y="431963"/>
                  </a:lnTo>
                  <a:lnTo>
                    <a:pt x="1587055" y="1129760"/>
                  </a:lnTo>
                  <a:lnTo>
                    <a:pt x="1264296" y="1838245"/>
                  </a:lnTo>
                  <a:lnTo>
                    <a:pt x="0" y="854267"/>
                  </a:lnTo>
                  <a:lnTo>
                    <a:pt x="601533" y="0"/>
                  </a:lnTo>
                  <a:close/>
                </a:path>
              </a:pathLst>
            </a:custGeom>
            <a:solidFill>
              <a:schemeClr val="accent2">
                <a:lumMod val="75000"/>
              </a:schemeClr>
            </a:solidFill>
            <a:ln w="12700">
              <a:miter lim="400000"/>
            </a:ln>
          </p:spPr>
          <p:txBody>
            <a:bodyPr lIns="28575" tIns="28575" rIns="28575" bIns="28575" anchor="ctr"/>
            <a:lstStyle/>
            <a:p>
              <a:endParaRPr sz="2250">
                <a:solidFill>
                  <a:srgbClr val="FFFFFF"/>
                </a:solidFill>
              </a:endParaRPr>
            </a:p>
          </p:txBody>
        </p:sp>
        <p:sp>
          <p:nvSpPr>
            <p:cNvPr id="6" name="Freeform: Shape 24">
              <a:extLst>
                <a:ext uri="{FF2B5EF4-FFF2-40B4-BE49-F238E27FC236}">
                  <a16:creationId xmlns:a16="http://schemas.microsoft.com/office/drawing/2014/main" id="{27FC3C32-03A9-4129-FBAE-722420326F9A}"/>
                </a:ext>
              </a:extLst>
            </p:cNvPr>
            <p:cNvSpPr/>
            <p:nvPr/>
          </p:nvSpPr>
          <p:spPr>
            <a:xfrm>
              <a:off x="6174388" y="2663941"/>
              <a:ext cx="2027995" cy="1254938"/>
            </a:xfrm>
            <a:custGeom>
              <a:avLst/>
              <a:gdLst>
                <a:gd name="connsiteX0" fmla="*/ 2004038 w 2703993"/>
                <a:gd name="connsiteY0" fmla="*/ 0 h 1673251"/>
                <a:gd name="connsiteX1" fmla="*/ 2703993 w 2703993"/>
                <a:gd name="connsiteY1" fmla="*/ 997856 h 1673251"/>
                <a:gd name="connsiteX2" fmla="*/ 0 w 2703993"/>
                <a:gd name="connsiteY2" fmla="*/ 1673251 h 1673251"/>
                <a:gd name="connsiteX3" fmla="*/ 238931 w 2703993"/>
                <a:gd name="connsiteY3" fmla="*/ 267016 h 1673251"/>
              </a:gdLst>
              <a:ahLst/>
              <a:cxnLst>
                <a:cxn ang="0">
                  <a:pos x="connsiteX0" y="connsiteY0"/>
                </a:cxn>
                <a:cxn ang="0">
                  <a:pos x="connsiteX1" y="connsiteY1"/>
                </a:cxn>
                <a:cxn ang="0">
                  <a:pos x="connsiteX2" y="connsiteY2"/>
                </a:cxn>
                <a:cxn ang="0">
                  <a:pos x="connsiteX3" y="connsiteY3"/>
                </a:cxn>
              </a:cxnLst>
              <a:rect l="l" t="t" r="r" b="b"/>
              <a:pathLst>
                <a:path w="2703993" h="1673251">
                  <a:moveTo>
                    <a:pt x="2004038" y="0"/>
                  </a:moveTo>
                  <a:lnTo>
                    <a:pt x="2703993" y="997856"/>
                  </a:lnTo>
                  <a:lnTo>
                    <a:pt x="0" y="1673251"/>
                  </a:lnTo>
                  <a:lnTo>
                    <a:pt x="238931" y="267016"/>
                  </a:lnTo>
                  <a:close/>
                </a:path>
              </a:pathLst>
            </a:custGeom>
            <a:solidFill>
              <a:schemeClr val="accent2"/>
            </a:solidFill>
            <a:ln w="12700">
              <a:miter lim="400000"/>
            </a:ln>
          </p:spPr>
          <p:txBody>
            <a:bodyPr lIns="28575" tIns="28575" rIns="28575" bIns="28575" anchor="ctr"/>
            <a:lstStyle/>
            <a:p>
              <a:endParaRPr sz="2250">
                <a:solidFill>
                  <a:srgbClr val="FFFFFF"/>
                </a:solidFill>
              </a:endParaRPr>
            </a:p>
          </p:txBody>
        </p:sp>
        <p:sp>
          <p:nvSpPr>
            <p:cNvPr id="7" name="Freeform: Shape 25">
              <a:extLst>
                <a:ext uri="{FF2B5EF4-FFF2-40B4-BE49-F238E27FC236}">
                  <a16:creationId xmlns:a16="http://schemas.microsoft.com/office/drawing/2014/main" id="{9C3B8353-B6AF-F13D-62B9-5A8C52E52D19}"/>
                </a:ext>
              </a:extLst>
            </p:cNvPr>
            <p:cNvSpPr/>
            <p:nvPr/>
          </p:nvSpPr>
          <p:spPr>
            <a:xfrm>
              <a:off x="4741296" y="3212773"/>
              <a:ext cx="1537909" cy="2045636"/>
            </a:xfrm>
            <a:custGeom>
              <a:avLst/>
              <a:gdLst>
                <a:gd name="connsiteX0" fmla="*/ 614136 w 1894332"/>
                <a:gd name="connsiteY0" fmla="*/ 0 h 2727515"/>
                <a:gd name="connsiteX1" fmla="*/ 1894332 w 1894332"/>
                <a:gd name="connsiteY1" fmla="*/ 996375 h 2727515"/>
                <a:gd name="connsiteX2" fmla="*/ 1600007 w 1894332"/>
                <a:gd name="connsiteY2" fmla="*/ 2727515 h 2727515"/>
                <a:gd name="connsiteX3" fmla="*/ 0 w 1894332"/>
                <a:gd name="connsiteY3" fmla="*/ 872164 h 2727515"/>
                <a:gd name="connsiteX0" fmla="*/ 614136 w 1894332"/>
                <a:gd name="connsiteY0" fmla="*/ 0 h 2727515"/>
                <a:gd name="connsiteX1" fmla="*/ 1894332 w 1894332"/>
                <a:gd name="connsiteY1" fmla="*/ 996375 h 2727515"/>
                <a:gd name="connsiteX2" fmla="*/ 1778170 w 1894332"/>
                <a:gd name="connsiteY2" fmla="*/ 1690707 h 2727515"/>
                <a:gd name="connsiteX3" fmla="*/ 1600007 w 1894332"/>
                <a:gd name="connsiteY3" fmla="*/ 2727515 h 2727515"/>
                <a:gd name="connsiteX4" fmla="*/ 0 w 1894332"/>
                <a:gd name="connsiteY4" fmla="*/ 872164 h 2727515"/>
                <a:gd name="connsiteX5" fmla="*/ 614136 w 1894332"/>
                <a:gd name="connsiteY5" fmla="*/ 0 h 2727515"/>
                <a:gd name="connsiteX0" fmla="*/ 614136 w 2050545"/>
                <a:gd name="connsiteY0" fmla="*/ 0 h 2727515"/>
                <a:gd name="connsiteX1" fmla="*/ 1894332 w 2050545"/>
                <a:gd name="connsiteY1" fmla="*/ 996375 h 2727515"/>
                <a:gd name="connsiteX2" fmla="*/ 2050545 w 2050545"/>
                <a:gd name="connsiteY2" fmla="*/ 1742588 h 2727515"/>
                <a:gd name="connsiteX3" fmla="*/ 1600007 w 2050545"/>
                <a:gd name="connsiteY3" fmla="*/ 2727515 h 2727515"/>
                <a:gd name="connsiteX4" fmla="*/ 0 w 2050545"/>
                <a:gd name="connsiteY4" fmla="*/ 872164 h 2727515"/>
                <a:gd name="connsiteX5" fmla="*/ 614136 w 2050545"/>
                <a:gd name="connsiteY5" fmla="*/ 0 h 272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545" h="2727515">
                  <a:moveTo>
                    <a:pt x="614136" y="0"/>
                  </a:moveTo>
                  <a:lnTo>
                    <a:pt x="1894332" y="996375"/>
                  </a:lnTo>
                  <a:lnTo>
                    <a:pt x="2050545" y="1742588"/>
                  </a:lnTo>
                  <a:lnTo>
                    <a:pt x="1600007" y="2727515"/>
                  </a:lnTo>
                  <a:lnTo>
                    <a:pt x="0" y="872164"/>
                  </a:lnTo>
                  <a:lnTo>
                    <a:pt x="614136" y="0"/>
                  </a:lnTo>
                  <a:close/>
                </a:path>
              </a:pathLst>
            </a:custGeom>
            <a:solidFill>
              <a:schemeClr val="bg1">
                <a:lumMod val="85000"/>
              </a:schemeClr>
            </a:solidFill>
            <a:ln w="12700">
              <a:miter lim="400000"/>
            </a:ln>
          </p:spPr>
          <p:txBody>
            <a:bodyPr lIns="28575" tIns="28575" rIns="28575" bIns="28575" anchor="ctr"/>
            <a:lstStyle/>
            <a:p>
              <a:endParaRPr sz="2250">
                <a:solidFill>
                  <a:srgbClr val="FFFFFF"/>
                </a:solidFill>
              </a:endParaRPr>
            </a:p>
          </p:txBody>
        </p:sp>
        <p:sp>
          <p:nvSpPr>
            <p:cNvPr id="8" name="Freeform: Shape 26">
              <a:extLst>
                <a:ext uri="{FF2B5EF4-FFF2-40B4-BE49-F238E27FC236}">
                  <a16:creationId xmlns:a16="http://schemas.microsoft.com/office/drawing/2014/main" id="{F989BE82-75E7-AD67-4647-B5C569501913}"/>
                </a:ext>
              </a:extLst>
            </p:cNvPr>
            <p:cNvSpPr/>
            <p:nvPr/>
          </p:nvSpPr>
          <p:spPr>
            <a:xfrm>
              <a:off x="5941642" y="3443551"/>
              <a:ext cx="2825615" cy="1813424"/>
            </a:xfrm>
            <a:custGeom>
              <a:avLst/>
              <a:gdLst>
                <a:gd name="connsiteX0" fmla="*/ 3043516 w 3767486"/>
                <a:gd name="connsiteY0" fmla="*/ 0 h 2417899"/>
                <a:gd name="connsiteX1" fmla="*/ 3767486 w 3767486"/>
                <a:gd name="connsiteY1" fmla="*/ 1032092 h 2417899"/>
                <a:gd name="connsiteX2" fmla="*/ 0 w 3767486"/>
                <a:gd name="connsiteY2" fmla="*/ 2417899 h 2417899"/>
                <a:gd name="connsiteX3" fmla="*/ 294414 w 3767486"/>
                <a:gd name="connsiteY3" fmla="*/ 686740 h 2417899"/>
              </a:gdLst>
              <a:ahLst/>
              <a:cxnLst>
                <a:cxn ang="0">
                  <a:pos x="connsiteX0" y="connsiteY0"/>
                </a:cxn>
                <a:cxn ang="0">
                  <a:pos x="connsiteX1" y="connsiteY1"/>
                </a:cxn>
                <a:cxn ang="0">
                  <a:pos x="connsiteX2" y="connsiteY2"/>
                </a:cxn>
                <a:cxn ang="0">
                  <a:pos x="connsiteX3" y="connsiteY3"/>
                </a:cxn>
              </a:cxnLst>
              <a:rect l="l" t="t" r="r" b="b"/>
              <a:pathLst>
                <a:path w="3767486" h="2417899">
                  <a:moveTo>
                    <a:pt x="3043516" y="0"/>
                  </a:moveTo>
                  <a:lnTo>
                    <a:pt x="3767486" y="1032092"/>
                  </a:lnTo>
                  <a:lnTo>
                    <a:pt x="0" y="2417899"/>
                  </a:lnTo>
                  <a:lnTo>
                    <a:pt x="294414" y="686740"/>
                  </a:lnTo>
                  <a:close/>
                </a:path>
              </a:pathLst>
            </a:custGeom>
            <a:solidFill>
              <a:srgbClr val="EAE9E9"/>
            </a:solidFill>
            <a:ln w="12700">
              <a:miter lim="400000"/>
            </a:ln>
          </p:spPr>
          <p:txBody>
            <a:bodyPr lIns="28575" tIns="28575" rIns="28575" bIns="28575" anchor="ctr"/>
            <a:lstStyle/>
            <a:p>
              <a:endParaRPr sz="2250">
                <a:solidFill>
                  <a:srgbClr val="FFFFFF"/>
                </a:solidFill>
              </a:endParaRPr>
            </a:p>
          </p:txBody>
        </p:sp>
        <p:pic>
          <p:nvPicPr>
            <p:cNvPr id="9" name="Graphic 16" descr="Bullseye with solid fill">
              <a:extLst>
                <a:ext uri="{FF2B5EF4-FFF2-40B4-BE49-F238E27FC236}">
                  <a16:creationId xmlns:a16="http://schemas.microsoft.com/office/drawing/2014/main" id="{346AC9A9-5783-DE4E-2BB6-6CA2A10B0C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565417" y="2906609"/>
              <a:ext cx="495213" cy="495213"/>
            </a:xfrm>
            <a:prstGeom prst="rect">
              <a:avLst/>
            </a:prstGeom>
            <a:effectLst>
              <a:outerShdw blurRad="50800" dist="38100" dir="2700000" algn="tl" rotWithShape="0">
                <a:prstClr val="black">
                  <a:alpha val="40000"/>
                </a:prstClr>
              </a:outerShdw>
            </a:effectLst>
          </p:spPr>
        </p:pic>
        <p:pic>
          <p:nvPicPr>
            <p:cNvPr id="10" name="Graphic 17" descr="Hourglass 30% with solid fill">
              <a:extLst>
                <a:ext uri="{FF2B5EF4-FFF2-40B4-BE49-F238E27FC236}">
                  <a16:creationId xmlns:a16="http://schemas.microsoft.com/office/drawing/2014/main" id="{DCC7312B-4023-1797-1E9C-4F2EB22C98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180648" y="3805708"/>
              <a:ext cx="495213" cy="495213"/>
            </a:xfrm>
            <a:prstGeom prst="rect">
              <a:avLst/>
            </a:prstGeom>
          </p:spPr>
        </p:pic>
        <p:pic>
          <p:nvPicPr>
            <p:cNvPr id="11" name="Graphic 18" descr="Lightbulb with solid fill">
              <a:extLst>
                <a:ext uri="{FF2B5EF4-FFF2-40B4-BE49-F238E27FC236}">
                  <a16:creationId xmlns:a16="http://schemas.microsoft.com/office/drawing/2014/main" id="{A37E4E58-DD4E-1301-C99B-532A109C02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892867" y="2106318"/>
              <a:ext cx="495213" cy="495213"/>
            </a:xfrm>
            <a:prstGeom prst="rect">
              <a:avLst/>
            </a:prstGeom>
          </p:spPr>
        </p:pic>
        <p:sp>
          <p:nvSpPr>
            <p:cNvPr id="13" name="Freeform 8">
              <a:extLst>
                <a:ext uri="{FF2B5EF4-FFF2-40B4-BE49-F238E27FC236}">
                  <a16:creationId xmlns:a16="http://schemas.microsoft.com/office/drawing/2014/main" id="{6D92A688-B03A-DE8E-79DA-83C9CE830A35}"/>
                </a:ext>
              </a:extLst>
            </p:cNvPr>
            <p:cNvSpPr/>
            <p:nvPr/>
          </p:nvSpPr>
          <p:spPr>
            <a:xfrm>
              <a:off x="0" y="1680211"/>
              <a:ext cx="6127560" cy="3576764"/>
            </a:xfrm>
            <a:custGeom>
              <a:avLst/>
              <a:gdLst>
                <a:gd name="connsiteX0" fmla="*/ 0 w 8170080"/>
                <a:gd name="connsiteY0" fmla="*/ 0 h 4769019"/>
                <a:gd name="connsiteX1" fmla="*/ 8170080 w 8170080"/>
                <a:gd name="connsiteY1" fmla="*/ 0 h 4769019"/>
                <a:gd name="connsiteX2" fmla="*/ 6067864 w 8170080"/>
                <a:gd name="connsiteY2" fmla="*/ 2904378 h 4769019"/>
                <a:gd name="connsiteX3" fmla="*/ 7628090 w 8170080"/>
                <a:gd name="connsiteY3" fmla="*/ 4769019 h 4769019"/>
                <a:gd name="connsiteX4" fmla="*/ 0 w 8170080"/>
                <a:gd name="connsiteY4" fmla="*/ 4769019 h 476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0080" h="4769019">
                  <a:moveTo>
                    <a:pt x="0" y="0"/>
                  </a:moveTo>
                  <a:lnTo>
                    <a:pt x="8170080" y="0"/>
                  </a:lnTo>
                  <a:lnTo>
                    <a:pt x="6067864" y="2904378"/>
                  </a:lnTo>
                  <a:lnTo>
                    <a:pt x="7628090" y="4769019"/>
                  </a:lnTo>
                  <a:lnTo>
                    <a:pt x="0" y="4769019"/>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pSp>
          <p:nvGrpSpPr>
            <p:cNvPr id="15" name="Group 14">
              <a:extLst>
                <a:ext uri="{FF2B5EF4-FFF2-40B4-BE49-F238E27FC236}">
                  <a16:creationId xmlns:a16="http://schemas.microsoft.com/office/drawing/2014/main" id="{6ACC8EF7-3E87-0346-F655-DF260841BCF7}"/>
                </a:ext>
              </a:extLst>
            </p:cNvPr>
            <p:cNvGrpSpPr/>
            <p:nvPr/>
          </p:nvGrpSpPr>
          <p:grpSpPr>
            <a:xfrm>
              <a:off x="628650" y="1937946"/>
              <a:ext cx="3815335" cy="1414388"/>
              <a:chOff x="8921977" y="1455290"/>
              <a:chExt cx="2926080" cy="479654"/>
            </a:xfrm>
          </p:grpSpPr>
          <p:sp>
            <p:nvSpPr>
              <p:cNvPr id="20" name="TextBox 19">
                <a:extLst>
                  <a:ext uri="{FF2B5EF4-FFF2-40B4-BE49-F238E27FC236}">
                    <a16:creationId xmlns:a16="http://schemas.microsoft.com/office/drawing/2014/main" id="{158DE072-9AAA-91F6-26CA-8F866EE58E68}"/>
                  </a:ext>
                </a:extLst>
              </p:cNvPr>
              <p:cNvSpPr txBox="1"/>
              <p:nvPr/>
            </p:nvSpPr>
            <p:spPr>
              <a:xfrm>
                <a:off x="8921977" y="1455290"/>
                <a:ext cx="2926080" cy="145816"/>
              </a:xfrm>
              <a:prstGeom prst="rect">
                <a:avLst/>
              </a:prstGeom>
              <a:noFill/>
            </p:spPr>
            <p:txBody>
              <a:bodyPr wrap="square" lIns="0" rIns="0" rtlCol="0" anchor="b">
                <a:spAutoFit/>
              </a:bodyPr>
              <a:lstStyle/>
              <a:p>
                <a:r>
                  <a:rPr lang="en-US" sz="3000" b="1" dirty="0" smtClean="0">
                    <a:cs typeface="Times New Roman" panose="02020603050405020304" pitchFamily="18" charset="0"/>
                  </a:rPr>
                  <a:t>Real-World Scenarios</a:t>
                </a:r>
                <a:endParaRPr lang="en-US" sz="3000" b="1" noProof="1"/>
              </a:p>
            </p:txBody>
          </p:sp>
          <p:sp>
            <p:nvSpPr>
              <p:cNvPr id="21" name="TextBox 20">
                <a:extLst>
                  <a:ext uri="{FF2B5EF4-FFF2-40B4-BE49-F238E27FC236}">
                    <a16:creationId xmlns:a16="http://schemas.microsoft.com/office/drawing/2014/main" id="{DCBCFB94-5742-E9F1-F42C-B69BEE27A3F1}"/>
                  </a:ext>
                </a:extLst>
              </p:cNvPr>
              <p:cNvSpPr txBox="1"/>
              <p:nvPr/>
            </p:nvSpPr>
            <p:spPr>
              <a:xfrm>
                <a:off x="8921977" y="1586607"/>
                <a:ext cx="2737677" cy="348337"/>
              </a:xfrm>
              <a:prstGeom prst="rect">
                <a:avLst/>
              </a:prstGeom>
              <a:noFill/>
            </p:spPr>
            <p:txBody>
              <a:bodyPr wrap="square" lIns="0" rIns="0" rtlCol="0" anchor="t">
                <a:spAutoFit/>
              </a:bodyPr>
              <a:lstStyle/>
              <a:p>
                <a:r>
                  <a:rPr lang="en-US" sz="2000" dirty="0" smtClean="0">
                    <a:cs typeface="Times New Roman" panose="02020603050405020304" pitchFamily="18" charset="0"/>
                  </a:rPr>
                  <a:t>Accounting for various lighting conditions, orientations, and packaging challenges in real-world scenarios is crucial for the model's robustness</a:t>
                </a:r>
                <a:endParaRPr lang="en-US" sz="2000" noProof="1"/>
              </a:p>
            </p:txBody>
          </p:sp>
        </p:grpSp>
      </p:grpSp>
      <p:sp>
        <p:nvSpPr>
          <p:cNvPr id="22" name="TextBox 21">
            <a:extLst>
              <a:ext uri="{FF2B5EF4-FFF2-40B4-BE49-F238E27FC236}">
                <a16:creationId xmlns:a16="http://schemas.microsoft.com/office/drawing/2014/main" id="{0517EEED-4056-77CE-3B2F-CFCD0056CDDC}"/>
              </a:ext>
            </a:extLst>
          </p:cNvPr>
          <p:cNvSpPr txBox="1"/>
          <p:nvPr/>
        </p:nvSpPr>
        <p:spPr>
          <a:xfrm rot="21086978">
            <a:off x="8753375" y="1761524"/>
            <a:ext cx="1162412" cy="646331"/>
          </a:xfrm>
          <a:prstGeom prst="rect">
            <a:avLst/>
          </a:prstGeom>
          <a:noFill/>
        </p:spPr>
        <p:txBody>
          <a:bodyPr wrap="square" lIns="0" rIns="0" rtlCol="0" anchor="b">
            <a:spAutoFit/>
          </a:bodyPr>
          <a:lstStyle/>
          <a:p>
            <a:pPr lvl="0" algn="ctr"/>
            <a:r>
              <a:rPr lang="en-US" b="1" dirty="0">
                <a:solidFill>
                  <a:srgbClr val="063951"/>
                </a:solidFill>
                <a:cs typeface="Times New Roman" panose="02020603050405020304" pitchFamily="18" charset="0"/>
              </a:rPr>
              <a:t>Dataset</a:t>
            </a:r>
            <a:r>
              <a:rPr lang="en-US" dirty="0">
                <a:latin typeface="Times New Roman" panose="02020603050405020304" pitchFamily="18" charset="0"/>
                <a:cs typeface="Times New Roman" panose="02020603050405020304" pitchFamily="18" charset="0"/>
              </a:rPr>
              <a:t> </a:t>
            </a:r>
            <a:r>
              <a:rPr lang="en-US" b="1" dirty="0">
                <a:solidFill>
                  <a:srgbClr val="063951"/>
                </a:solidFill>
                <a:cs typeface="Times New Roman" panose="02020603050405020304" pitchFamily="18" charset="0"/>
              </a:rPr>
              <a:t>Diversity</a:t>
            </a:r>
            <a:endParaRPr kumimoji="0" lang="en-US" sz="1800" b="1" i="0" u="none" strike="noStrike" kern="0" cap="none" spc="0" normalizeH="0" baseline="0" noProof="1">
              <a:ln>
                <a:noFill/>
              </a:ln>
              <a:solidFill>
                <a:srgbClr val="063951"/>
              </a:solidFill>
              <a:effectLst/>
              <a:uLnTx/>
              <a:uFillTx/>
              <a:cs typeface="Times New Roman" panose="02020603050405020304" pitchFamily="18" charset="0"/>
            </a:endParaRPr>
          </a:p>
        </p:txBody>
      </p:sp>
      <p:sp>
        <p:nvSpPr>
          <p:cNvPr id="23" name="TextBox 22">
            <a:extLst>
              <a:ext uri="{FF2B5EF4-FFF2-40B4-BE49-F238E27FC236}">
                <a16:creationId xmlns:a16="http://schemas.microsoft.com/office/drawing/2014/main" id="{24AB2EF8-87DE-151C-9496-510DE12E029F}"/>
              </a:ext>
            </a:extLst>
          </p:cNvPr>
          <p:cNvSpPr txBox="1"/>
          <p:nvPr/>
        </p:nvSpPr>
        <p:spPr>
          <a:xfrm rot="20983231">
            <a:off x="8681544" y="2933652"/>
            <a:ext cx="1860747" cy="646331"/>
          </a:xfrm>
          <a:prstGeom prst="rect">
            <a:avLst/>
          </a:prstGeom>
          <a:noFill/>
        </p:spPr>
        <p:txBody>
          <a:bodyPr wrap="square" lIns="0" rIns="0" rtlCol="0" anchor="b">
            <a:spAutoFit/>
          </a:bodyPr>
          <a:lstStyle/>
          <a:p>
            <a:pPr lvl="0" algn="ctr"/>
            <a:r>
              <a:rPr lang="en-US" b="1" dirty="0">
                <a:solidFill>
                  <a:schemeClr val="accent5">
                    <a:lumMod val="50000"/>
                  </a:schemeClr>
                </a:solidFill>
                <a:cs typeface="Times New Roman" panose="02020603050405020304" pitchFamily="18" charset="0"/>
              </a:rPr>
              <a:t>Real-World Scenarios</a:t>
            </a:r>
            <a:endParaRPr kumimoji="0" lang="en-US" sz="1800" b="1" i="0" u="none" strike="noStrike" kern="0" cap="none" spc="0" normalizeH="0" baseline="0" noProof="1">
              <a:ln>
                <a:noFill/>
              </a:ln>
              <a:solidFill>
                <a:schemeClr val="accent5">
                  <a:lumMod val="50000"/>
                </a:schemeClr>
              </a:solidFill>
              <a:effectLst/>
              <a:uLnTx/>
              <a:uFillTx/>
            </a:endParaRPr>
          </a:p>
        </p:txBody>
      </p:sp>
      <p:sp>
        <p:nvSpPr>
          <p:cNvPr id="24" name="TextBox 23">
            <a:extLst>
              <a:ext uri="{FF2B5EF4-FFF2-40B4-BE49-F238E27FC236}">
                <a16:creationId xmlns:a16="http://schemas.microsoft.com/office/drawing/2014/main" id="{1BDFCD5B-9DA9-7A35-9F95-C2D68EBC0B73}"/>
              </a:ext>
            </a:extLst>
          </p:cNvPr>
          <p:cNvSpPr txBox="1"/>
          <p:nvPr/>
        </p:nvSpPr>
        <p:spPr>
          <a:xfrm rot="20616995">
            <a:off x="8258862" y="4408373"/>
            <a:ext cx="3165989" cy="369332"/>
          </a:xfrm>
          <a:prstGeom prst="rect">
            <a:avLst/>
          </a:prstGeom>
          <a:noFill/>
        </p:spPr>
        <p:txBody>
          <a:bodyPr wrap="square" lIns="0" rIns="0" rtlCol="0" anchor="b">
            <a:spAutoFit/>
          </a:bodyPr>
          <a:lstStyle/>
          <a:p>
            <a:pPr lvl="0" algn="ctr"/>
            <a:r>
              <a:rPr lang="en-US" b="1" dirty="0">
                <a:solidFill>
                  <a:srgbClr val="002060"/>
                </a:solidFill>
                <a:cs typeface="Times New Roman" panose="02020603050405020304" pitchFamily="18" charset="0"/>
              </a:rPr>
              <a:t>User Interface</a:t>
            </a:r>
            <a:endParaRPr kumimoji="0" lang="en-US" sz="1800" b="1" i="0" u="none" strike="noStrike" kern="0" cap="none" spc="0" normalizeH="0" baseline="0" noProof="1">
              <a:ln>
                <a:noFill/>
              </a:ln>
              <a:solidFill>
                <a:srgbClr val="002060"/>
              </a:solidFill>
              <a:effectLst/>
              <a:uLnTx/>
              <a:uFillTx/>
            </a:endParaRPr>
          </a:p>
        </p:txBody>
      </p:sp>
      <p:grpSp>
        <p:nvGrpSpPr>
          <p:cNvPr id="12" name="Group 11"/>
          <p:cNvGrpSpPr/>
          <p:nvPr/>
        </p:nvGrpSpPr>
        <p:grpSpPr>
          <a:xfrm>
            <a:off x="0" y="835742"/>
            <a:ext cx="11887200" cy="5010841"/>
            <a:chOff x="0" y="1177180"/>
            <a:chExt cx="8767257" cy="4081229"/>
          </a:xfrm>
        </p:grpSpPr>
        <p:sp>
          <p:nvSpPr>
            <p:cNvPr id="43" name="Freeform: Shape 8">
              <a:extLst>
                <a:ext uri="{FF2B5EF4-FFF2-40B4-BE49-F238E27FC236}">
                  <a16:creationId xmlns:a16="http://schemas.microsoft.com/office/drawing/2014/main" id="{BCDBCBE6-E131-F20A-C1B2-5499519B8345}"/>
                </a:ext>
              </a:extLst>
            </p:cNvPr>
            <p:cNvSpPr/>
            <p:nvPr/>
          </p:nvSpPr>
          <p:spPr>
            <a:xfrm>
              <a:off x="5694313" y="1177180"/>
              <a:ext cx="940949" cy="1652477"/>
            </a:xfrm>
            <a:custGeom>
              <a:avLst/>
              <a:gdLst>
                <a:gd name="connsiteX0" fmla="*/ 1254599 w 1254599"/>
                <a:gd name="connsiteY0" fmla="*/ 0 h 2203303"/>
                <a:gd name="connsiteX1" fmla="*/ 879994 w 1254599"/>
                <a:gd name="connsiteY1" fmla="*/ 2203303 h 2203303"/>
                <a:gd name="connsiteX2" fmla="*/ 0 w 1254599"/>
                <a:gd name="connsiteY2" fmla="*/ 1781720 h 2203303"/>
                <a:gd name="connsiteX0" fmla="*/ 1254599 w 1254599"/>
                <a:gd name="connsiteY0" fmla="*/ 0 h 2203303"/>
                <a:gd name="connsiteX1" fmla="*/ 1045746 w 1254599"/>
                <a:gd name="connsiteY1" fmla="*/ 1259555 h 2203303"/>
                <a:gd name="connsiteX2" fmla="*/ 879994 w 1254599"/>
                <a:gd name="connsiteY2" fmla="*/ 2203303 h 2203303"/>
                <a:gd name="connsiteX3" fmla="*/ 0 w 1254599"/>
                <a:gd name="connsiteY3" fmla="*/ 1781720 h 2203303"/>
                <a:gd name="connsiteX4" fmla="*/ 1254599 w 1254599"/>
                <a:gd name="connsiteY4" fmla="*/ 0 h 2203303"/>
                <a:gd name="connsiteX0" fmla="*/ 1254599 w 1254599"/>
                <a:gd name="connsiteY0" fmla="*/ 0 h 2203303"/>
                <a:gd name="connsiteX1" fmla="*/ 1246784 w 1254599"/>
                <a:gd name="connsiteY1" fmla="*/ 1304951 h 2203303"/>
                <a:gd name="connsiteX2" fmla="*/ 879994 w 1254599"/>
                <a:gd name="connsiteY2" fmla="*/ 2203303 h 2203303"/>
                <a:gd name="connsiteX3" fmla="*/ 0 w 1254599"/>
                <a:gd name="connsiteY3" fmla="*/ 1781720 h 2203303"/>
                <a:gd name="connsiteX4" fmla="*/ 1254599 w 1254599"/>
                <a:gd name="connsiteY4" fmla="*/ 0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599" h="2203303">
                  <a:moveTo>
                    <a:pt x="1254599" y="0"/>
                  </a:moveTo>
                  <a:lnTo>
                    <a:pt x="1246784" y="1304951"/>
                  </a:lnTo>
                  <a:lnTo>
                    <a:pt x="879994" y="2203303"/>
                  </a:lnTo>
                  <a:lnTo>
                    <a:pt x="0" y="1781720"/>
                  </a:lnTo>
                  <a:lnTo>
                    <a:pt x="1254599" y="0"/>
                  </a:lnTo>
                  <a:close/>
                </a:path>
              </a:pathLst>
            </a:custGeom>
            <a:solidFill>
              <a:sysClr val="window" lastClr="FFFFFF">
                <a:lumMod val="6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dirty="0">
                <a:ln>
                  <a:noFill/>
                </a:ln>
                <a:solidFill>
                  <a:srgbClr val="FFFFFF"/>
                </a:solidFill>
                <a:effectLst/>
                <a:uLnTx/>
                <a:uFillTx/>
              </a:endParaRPr>
            </a:p>
          </p:txBody>
        </p:sp>
        <p:sp>
          <p:nvSpPr>
            <p:cNvPr id="44" name="Freeform: Shape 19">
              <a:extLst>
                <a:ext uri="{FF2B5EF4-FFF2-40B4-BE49-F238E27FC236}">
                  <a16:creationId xmlns:a16="http://schemas.microsoft.com/office/drawing/2014/main" id="{30711576-5248-EAB3-E0FD-E3D5B1075271}"/>
                </a:ext>
              </a:extLst>
            </p:cNvPr>
            <p:cNvSpPr/>
            <p:nvPr/>
          </p:nvSpPr>
          <p:spPr>
            <a:xfrm>
              <a:off x="6353577" y="1177180"/>
              <a:ext cx="1301974" cy="1652477"/>
            </a:xfrm>
            <a:custGeom>
              <a:avLst/>
              <a:gdLst>
                <a:gd name="connsiteX0" fmla="*/ 374587 w 1735965"/>
                <a:gd name="connsiteY0" fmla="*/ 0 h 2203303"/>
                <a:gd name="connsiteX1" fmla="*/ 374588 w 1735965"/>
                <a:gd name="connsiteY1" fmla="*/ 2 h 2203303"/>
                <a:gd name="connsiteX2" fmla="*/ 374587 w 1735965"/>
                <a:gd name="connsiteY2" fmla="*/ 1 h 2203303"/>
                <a:gd name="connsiteX3" fmla="*/ 1735965 w 1735965"/>
                <a:gd name="connsiteY3" fmla="*/ 1940784 h 2203303"/>
                <a:gd name="connsiteX4" fmla="*/ 0 w 1735965"/>
                <a:gd name="connsiteY4" fmla="*/ 2203303 h 220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65" h="2203303">
                  <a:moveTo>
                    <a:pt x="374587" y="0"/>
                  </a:moveTo>
                  <a:lnTo>
                    <a:pt x="374588" y="2"/>
                  </a:lnTo>
                  <a:lnTo>
                    <a:pt x="374587" y="1"/>
                  </a:lnTo>
                  <a:lnTo>
                    <a:pt x="1735965" y="1940784"/>
                  </a:lnTo>
                  <a:lnTo>
                    <a:pt x="0" y="2203303"/>
                  </a:lnTo>
                  <a:close/>
                </a:path>
              </a:pathLst>
            </a:custGeom>
            <a:solidFill>
              <a:sysClr val="window" lastClr="FFFFFF">
                <a:lumMod val="8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45" name="Freeform: Shape 23">
              <a:extLst>
                <a:ext uri="{FF2B5EF4-FFF2-40B4-BE49-F238E27FC236}">
                  <a16:creationId xmlns:a16="http://schemas.microsoft.com/office/drawing/2014/main" id="{24DBD7D0-D204-1D57-9BA2-3BB189653B24}"/>
                </a:ext>
              </a:extLst>
            </p:cNvPr>
            <p:cNvSpPr/>
            <p:nvPr/>
          </p:nvSpPr>
          <p:spPr>
            <a:xfrm>
              <a:off x="5225101" y="2539122"/>
              <a:ext cx="1190291" cy="1378684"/>
            </a:xfrm>
            <a:custGeom>
              <a:avLst/>
              <a:gdLst>
                <a:gd name="connsiteX0" fmla="*/ 601533 w 1503202"/>
                <a:gd name="connsiteY0" fmla="*/ 0 h 1838245"/>
                <a:gd name="connsiteX1" fmla="*/ 1503202 w 1503202"/>
                <a:gd name="connsiteY1" fmla="*/ 431963 h 1838245"/>
                <a:gd name="connsiteX2" fmla="*/ 1264296 w 1503202"/>
                <a:gd name="connsiteY2" fmla="*/ 1838245 h 1838245"/>
                <a:gd name="connsiteX3" fmla="*/ 0 w 1503202"/>
                <a:gd name="connsiteY3" fmla="*/ 854267 h 1838245"/>
                <a:gd name="connsiteX0" fmla="*/ 601533 w 1503202"/>
                <a:gd name="connsiteY0" fmla="*/ 0 h 1838245"/>
                <a:gd name="connsiteX1" fmla="*/ 1503202 w 1503202"/>
                <a:gd name="connsiteY1" fmla="*/ 431963 h 1838245"/>
                <a:gd name="connsiteX2" fmla="*/ 1386017 w 1503202"/>
                <a:gd name="connsiteY2" fmla="*/ 1090850 h 1838245"/>
                <a:gd name="connsiteX3" fmla="*/ 1264296 w 1503202"/>
                <a:gd name="connsiteY3" fmla="*/ 1838245 h 1838245"/>
                <a:gd name="connsiteX4" fmla="*/ 0 w 1503202"/>
                <a:gd name="connsiteY4" fmla="*/ 854267 h 1838245"/>
                <a:gd name="connsiteX5" fmla="*/ 601533 w 1503202"/>
                <a:gd name="connsiteY5" fmla="*/ 0 h 1838245"/>
                <a:gd name="connsiteX0" fmla="*/ 601533 w 1587055"/>
                <a:gd name="connsiteY0" fmla="*/ 0 h 1838245"/>
                <a:gd name="connsiteX1" fmla="*/ 1503202 w 1587055"/>
                <a:gd name="connsiteY1" fmla="*/ 431963 h 1838245"/>
                <a:gd name="connsiteX2" fmla="*/ 1587055 w 1587055"/>
                <a:gd name="connsiteY2" fmla="*/ 1129760 h 1838245"/>
                <a:gd name="connsiteX3" fmla="*/ 1264296 w 1587055"/>
                <a:gd name="connsiteY3" fmla="*/ 1838245 h 1838245"/>
                <a:gd name="connsiteX4" fmla="*/ 0 w 1587055"/>
                <a:gd name="connsiteY4" fmla="*/ 854267 h 1838245"/>
                <a:gd name="connsiteX5" fmla="*/ 601533 w 1587055"/>
                <a:gd name="connsiteY5" fmla="*/ 0 h 183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55" h="1838245">
                  <a:moveTo>
                    <a:pt x="601533" y="0"/>
                  </a:moveTo>
                  <a:lnTo>
                    <a:pt x="1503202" y="431963"/>
                  </a:lnTo>
                  <a:lnTo>
                    <a:pt x="1587055" y="1129760"/>
                  </a:lnTo>
                  <a:lnTo>
                    <a:pt x="1264296" y="1838245"/>
                  </a:lnTo>
                  <a:lnTo>
                    <a:pt x="0" y="854267"/>
                  </a:lnTo>
                  <a:lnTo>
                    <a:pt x="601533" y="0"/>
                  </a:lnTo>
                  <a:close/>
                </a:path>
              </a:pathLst>
            </a:custGeom>
            <a:solidFill>
              <a:sysClr val="window" lastClr="FFFFFF">
                <a:lumMod val="75000"/>
              </a:sys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46" name="Freeform: Shape 24">
              <a:extLst>
                <a:ext uri="{FF2B5EF4-FFF2-40B4-BE49-F238E27FC236}">
                  <a16:creationId xmlns:a16="http://schemas.microsoft.com/office/drawing/2014/main" id="{27FC3C32-03A9-4129-FBAE-722420326F9A}"/>
                </a:ext>
              </a:extLst>
            </p:cNvPr>
            <p:cNvSpPr/>
            <p:nvPr/>
          </p:nvSpPr>
          <p:spPr>
            <a:xfrm>
              <a:off x="6174388" y="2663941"/>
              <a:ext cx="2027995" cy="1254938"/>
            </a:xfrm>
            <a:custGeom>
              <a:avLst/>
              <a:gdLst>
                <a:gd name="connsiteX0" fmla="*/ 2004038 w 2703993"/>
                <a:gd name="connsiteY0" fmla="*/ 0 h 1673251"/>
                <a:gd name="connsiteX1" fmla="*/ 2703993 w 2703993"/>
                <a:gd name="connsiteY1" fmla="*/ 997856 h 1673251"/>
                <a:gd name="connsiteX2" fmla="*/ 0 w 2703993"/>
                <a:gd name="connsiteY2" fmla="*/ 1673251 h 1673251"/>
                <a:gd name="connsiteX3" fmla="*/ 238931 w 2703993"/>
                <a:gd name="connsiteY3" fmla="*/ 267016 h 1673251"/>
              </a:gdLst>
              <a:ahLst/>
              <a:cxnLst>
                <a:cxn ang="0">
                  <a:pos x="connsiteX0" y="connsiteY0"/>
                </a:cxn>
                <a:cxn ang="0">
                  <a:pos x="connsiteX1" y="connsiteY1"/>
                </a:cxn>
                <a:cxn ang="0">
                  <a:pos x="connsiteX2" y="connsiteY2"/>
                </a:cxn>
                <a:cxn ang="0">
                  <a:pos x="connsiteX3" y="connsiteY3"/>
                </a:cxn>
              </a:cxnLst>
              <a:rect l="l" t="t" r="r" b="b"/>
              <a:pathLst>
                <a:path w="2703993" h="1673251">
                  <a:moveTo>
                    <a:pt x="2004038" y="0"/>
                  </a:moveTo>
                  <a:lnTo>
                    <a:pt x="2703993" y="997856"/>
                  </a:lnTo>
                  <a:lnTo>
                    <a:pt x="0" y="1673251"/>
                  </a:lnTo>
                  <a:lnTo>
                    <a:pt x="238931" y="267016"/>
                  </a:lnTo>
                  <a:close/>
                </a:path>
              </a:pathLst>
            </a:custGeom>
            <a:solidFill>
              <a:srgbClr val="E4E3E4"/>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47" name="Freeform: Shape 25">
              <a:extLst>
                <a:ext uri="{FF2B5EF4-FFF2-40B4-BE49-F238E27FC236}">
                  <a16:creationId xmlns:a16="http://schemas.microsoft.com/office/drawing/2014/main" id="{9C3B8353-B6AF-F13D-62B9-5A8C52E52D19}"/>
                </a:ext>
              </a:extLst>
            </p:cNvPr>
            <p:cNvSpPr/>
            <p:nvPr/>
          </p:nvSpPr>
          <p:spPr>
            <a:xfrm>
              <a:off x="4741296" y="3212773"/>
              <a:ext cx="1537909" cy="2045636"/>
            </a:xfrm>
            <a:custGeom>
              <a:avLst/>
              <a:gdLst>
                <a:gd name="connsiteX0" fmla="*/ 614136 w 1894332"/>
                <a:gd name="connsiteY0" fmla="*/ 0 h 2727515"/>
                <a:gd name="connsiteX1" fmla="*/ 1894332 w 1894332"/>
                <a:gd name="connsiteY1" fmla="*/ 996375 h 2727515"/>
                <a:gd name="connsiteX2" fmla="*/ 1600007 w 1894332"/>
                <a:gd name="connsiteY2" fmla="*/ 2727515 h 2727515"/>
                <a:gd name="connsiteX3" fmla="*/ 0 w 1894332"/>
                <a:gd name="connsiteY3" fmla="*/ 872164 h 2727515"/>
                <a:gd name="connsiteX0" fmla="*/ 614136 w 1894332"/>
                <a:gd name="connsiteY0" fmla="*/ 0 h 2727515"/>
                <a:gd name="connsiteX1" fmla="*/ 1894332 w 1894332"/>
                <a:gd name="connsiteY1" fmla="*/ 996375 h 2727515"/>
                <a:gd name="connsiteX2" fmla="*/ 1778170 w 1894332"/>
                <a:gd name="connsiteY2" fmla="*/ 1690707 h 2727515"/>
                <a:gd name="connsiteX3" fmla="*/ 1600007 w 1894332"/>
                <a:gd name="connsiteY3" fmla="*/ 2727515 h 2727515"/>
                <a:gd name="connsiteX4" fmla="*/ 0 w 1894332"/>
                <a:gd name="connsiteY4" fmla="*/ 872164 h 2727515"/>
                <a:gd name="connsiteX5" fmla="*/ 614136 w 1894332"/>
                <a:gd name="connsiteY5" fmla="*/ 0 h 2727515"/>
                <a:gd name="connsiteX0" fmla="*/ 614136 w 2050545"/>
                <a:gd name="connsiteY0" fmla="*/ 0 h 2727515"/>
                <a:gd name="connsiteX1" fmla="*/ 1894332 w 2050545"/>
                <a:gd name="connsiteY1" fmla="*/ 996375 h 2727515"/>
                <a:gd name="connsiteX2" fmla="*/ 2050545 w 2050545"/>
                <a:gd name="connsiteY2" fmla="*/ 1742588 h 2727515"/>
                <a:gd name="connsiteX3" fmla="*/ 1600007 w 2050545"/>
                <a:gd name="connsiteY3" fmla="*/ 2727515 h 2727515"/>
                <a:gd name="connsiteX4" fmla="*/ 0 w 2050545"/>
                <a:gd name="connsiteY4" fmla="*/ 872164 h 2727515"/>
                <a:gd name="connsiteX5" fmla="*/ 614136 w 2050545"/>
                <a:gd name="connsiteY5" fmla="*/ 0 h 272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545" h="2727515">
                  <a:moveTo>
                    <a:pt x="614136" y="0"/>
                  </a:moveTo>
                  <a:lnTo>
                    <a:pt x="1894332" y="996375"/>
                  </a:lnTo>
                  <a:lnTo>
                    <a:pt x="2050545" y="1742588"/>
                  </a:lnTo>
                  <a:lnTo>
                    <a:pt x="1600007" y="2727515"/>
                  </a:lnTo>
                  <a:lnTo>
                    <a:pt x="0" y="872164"/>
                  </a:lnTo>
                  <a:lnTo>
                    <a:pt x="614136" y="0"/>
                  </a:lnTo>
                  <a:close/>
                </a:path>
              </a:pathLst>
            </a:custGeom>
            <a:solidFill>
              <a:srgbClr val="4CC1EF">
                <a:lumMod val="75000"/>
              </a:srgb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sp>
          <p:nvSpPr>
            <p:cNvPr id="48" name="Freeform: Shape 26">
              <a:extLst>
                <a:ext uri="{FF2B5EF4-FFF2-40B4-BE49-F238E27FC236}">
                  <a16:creationId xmlns:a16="http://schemas.microsoft.com/office/drawing/2014/main" id="{F989BE82-75E7-AD67-4647-B5C569501913}"/>
                </a:ext>
              </a:extLst>
            </p:cNvPr>
            <p:cNvSpPr/>
            <p:nvPr/>
          </p:nvSpPr>
          <p:spPr>
            <a:xfrm>
              <a:off x="5941642" y="3443551"/>
              <a:ext cx="2825615" cy="1813424"/>
            </a:xfrm>
            <a:custGeom>
              <a:avLst/>
              <a:gdLst>
                <a:gd name="connsiteX0" fmla="*/ 3043516 w 3767486"/>
                <a:gd name="connsiteY0" fmla="*/ 0 h 2417899"/>
                <a:gd name="connsiteX1" fmla="*/ 3767486 w 3767486"/>
                <a:gd name="connsiteY1" fmla="*/ 1032092 h 2417899"/>
                <a:gd name="connsiteX2" fmla="*/ 0 w 3767486"/>
                <a:gd name="connsiteY2" fmla="*/ 2417899 h 2417899"/>
                <a:gd name="connsiteX3" fmla="*/ 294414 w 3767486"/>
                <a:gd name="connsiteY3" fmla="*/ 686740 h 2417899"/>
              </a:gdLst>
              <a:ahLst/>
              <a:cxnLst>
                <a:cxn ang="0">
                  <a:pos x="connsiteX0" y="connsiteY0"/>
                </a:cxn>
                <a:cxn ang="0">
                  <a:pos x="connsiteX1" y="connsiteY1"/>
                </a:cxn>
                <a:cxn ang="0">
                  <a:pos x="connsiteX2" y="connsiteY2"/>
                </a:cxn>
                <a:cxn ang="0">
                  <a:pos x="connsiteX3" y="connsiteY3"/>
                </a:cxn>
              </a:cxnLst>
              <a:rect l="l" t="t" r="r" b="b"/>
              <a:pathLst>
                <a:path w="3767486" h="2417899">
                  <a:moveTo>
                    <a:pt x="3043516" y="0"/>
                  </a:moveTo>
                  <a:lnTo>
                    <a:pt x="3767486" y="1032092"/>
                  </a:lnTo>
                  <a:lnTo>
                    <a:pt x="0" y="2417899"/>
                  </a:lnTo>
                  <a:lnTo>
                    <a:pt x="294414" y="686740"/>
                  </a:ln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uLnTx/>
                <a:uFillTx/>
              </a:endParaRPr>
            </a:p>
          </p:txBody>
        </p:sp>
        <p:pic>
          <p:nvPicPr>
            <p:cNvPr id="49" name="Graphic 16" descr="Bullseye with solid fill">
              <a:extLst>
                <a:ext uri="{FF2B5EF4-FFF2-40B4-BE49-F238E27FC236}">
                  <a16:creationId xmlns:a16="http://schemas.microsoft.com/office/drawing/2014/main" id="{346AC9A9-5783-DE4E-2BB6-6CA2A10B0C0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5565417" y="2906609"/>
              <a:ext cx="495213" cy="495213"/>
            </a:xfrm>
            <a:prstGeom prst="rect">
              <a:avLst/>
            </a:prstGeom>
          </p:spPr>
        </p:pic>
        <p:pic>
          <p:nvPicPr>
            <p:cNvPr id="50" name="Graphic 17" descr="Hourglass 30% with solid fill">
              <a:extLst>
                <a:ext uri="{FF2B5EF4-FFF2-40B4-BE49-F238E27FC236}">
                  <a16:creationId xmlns:a16="http://schemas.microsoft.com/office/drawing/2014/main" id="{DCC7312B-4023-1797-1E9C-4F2EB22C98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180648" y="3805708"/>
              <a:ext cx="495213" cy="495213"/>
            </a:xfrm>
            <a:prstGeom prst="rect">
              <a:avLst/>
            </a:prstGeom>
          </p:spPr>
        </p:pic>
        <p:pic>
          <p:nvPicPr>
            <p:cNvPr id="51" name="Graphic 18" descr="Lightbulb with solid fill">
              <a:extLst>
                <a:ext uri="{FF2B5EF4-FFF2-40B4-BE49-F238E27FC236}">
                  <a16:creationId xmlns:a16="http://schemas.microsoft.com/office/drawing/2014/main" id="{A37E4E58-DD4E-1301-C99B-532A109C02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5892867" y="2106318"/>
              <a:ext cx="495213" cy="495213"/>
            </a:xfrm>
            <a:prstGeom prst="rect">
              <a:avLst/>
            </a:prstGeom>
          </p:spPr>
        </p:pic>
        <p:sp>
          <p:nvSpPr>
            <p:cNvPr id="54" name="Freeform 8">
              <a:extLst>
                <a:ext uri="{FF2B5EF4-FFF2-40B4-BE49-F238E27FC236}">
                  <a16:creationId xmlns:a16="http://schemas.microsoft.com/office/drawing/2014/main" id="{A3EA093B-B169-E3E2-F80C-BA3AFEC30D8A}"/>
                </a:ext>
              </a:extLst>
            </p:cNvPr>
            <p:cNvSpPr/>
            <p:nvPr/>
          </p:nvSpPr>
          <p:spPr>
            <a:xfrm>
              <a:off x="0" y="1680211"/>
              <a:ext cx="6127560" cy="3576764"/>
            </a:xfrm>
            <a:custGeom>
              <a:avLst/>
              <a:gdLst>
                <a:gd name="connsiteX0" fmla="*/ 0 w 8170080"/>
                <a:gd name="connsiteY0" fmla="*/ 0 h 4769019"/>
                <a:gd name="connsiteX1" fmla="*/ 8170080 w 8170080"/>
                <a:gd name="connsiteY1" fmla="*/ 0 h 4769019"/>
                <a:gd name="connsiteX2" fmla="*/ 6067864 w 8170080"/>
                <a:gd name="connsiteY2" fmla="*/ 2904378 h 4769019"/>
                <a:gd name="connsiteX3" fmla="*/ 7628090 w 8170080"/>
                <a:gd name="connsiteY3" fmla="*/ 4769019 h 4769019"/>
                <a:gd name="connsiteX4" fmla="*/ 0 w 8170080"/>
                <a:gd name="connsiteY4" fmla="*/ 4769019 h 476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0080" h="4769019">
                  <a:moveTo>
                    <a:pt x="0" y="0"/>
                  </a:moveTo>
                  <a:lnTo>
                    <a:pt x="8170080" y="0"/>
                  </a:lnTo>
                  <a:lnTo>
                    <a:pt x="6067864" y="2904378"/>
                  </a:lnTo>
                  <a:lnTo>
                    <a:pt x="7628090" y="4769019"/>
                  </a:lnTo>
                  <a:lnTo>
                    <a:pt x="0" y="4769019"/>
                  </a:lnTo>
                  <a:close/>
                </a:path>
              </a:pathLst>
            </a:custGeom>
            <a:solidFill>
              <a:srgbClr val="4CC1E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5" name="Group 54">
              <a:extLst>
                <a:ext uri="{FF2B5EF4-FFF2-40B4-BE49-F238E27FC236}">
                  <a16:creationId xmlns:a16="http://schemas.microsoft.com/office/drawing/2014/main" id="{2CFB9155-2727-4C25-1FD1-AF33B7160898}"/>
                </a:ext>
              </a:extLst>
            </p:cNvPr>
            <p:cNvGrpSpPr/>
            <p:nvPr/>
          </p:nvGrpSpPr>
          <p:grpSpPr>
            <a:xfrm>
              <a:off x="628650" y="1756010"/>
              <a:ext cx="3815335" cy="1797480"/>
              <a:chOff x="8921977" y="1393591"/>
              <a:chExt cx="2926080" cy="609570"/>
            </a:xfrm>
          </p:grpSpPr>
          <p:sp>
            <p:nvSpPr>
              <p:cNvPr id="56" name="TextBox 55">
                <a:extLst>
                  <a:ext uri="{FF2B5EF4-FFF2-40B4-BE49-F238E27FC236}">
                    <a16:creationId xmlns:a16="http://schemas.microsoft.com/office/drawing/2014/main" id="{59B952E5-690C-29CF-B4EA-626124AD3AB0}"/>
                  </a:ext>
                </a:extLst>
              </p:cNvPr>
              <p:cNvSpPr txBox="1"/>
              <p:nvPr/>
            </p:nvSpPr>
            <p:spPr>
              <a:xfrm>
                <a:off x="8921977" y="1393591"/>
                <a:ext cx="2926080" cy="195525"/>
              </a:xfrm>
              <a:prstGeom prst="rect">
                <a:avLst/>
              </a:prstGeom>
              <a:noFill/>
            </p:spPr>
            <p:txBody>
              <a:bodyPr wrap="square" lIns="0" rIns="0" rtlCol="0" anchor="b">
                <a:spAutoFit/>
              </a:bodyPr>
              <a:lstStyle/>
              <a:p>
                <a:pPr lvl="0"/>
                <a:r>
                  <a:rPr lang="en-US" sz="4000" dirty="0" smtClean="0">
                    <a:cs typeface="Times New Roman" panose="02020603050405020304" pitchFamily="18" charset="0"/>
                  </a:rPr>
                  <a:t>User Interface</a:t>
                </a:r>
                <a:endParaRPr kumimoji="0" lang="en-US" sz="4000" b="1" i="0" u="none" strike="noStrike" kern="0" cap="none" spc="0" normalizeH="0" baseline="0" noProof="1">
                  <a:ln>
                    <a:noFill/>
                  </a:ln>
                  <a:solidFill>
                    <a:prstClr val="black"/>
                  </a:solidFill>
                  <a:effectLst/>
                  <a:uLnTx/>
                  <a:uFillTx/>
                </a:endParaRPr>
              </a:p>
            </p:txBody>
          </p:sp>
          <p:sp>
            <p:nvSpPr>
              <p:cNvPr id="57" name="TextBox 56">
                <a:extLst>
                  <a:ext uri="{FF2B5EF4-FFF2-40B4-BE49-F238E27FC236}">
                    <a16:creationId xmlns:a16="http://schemas.microsoft.com/office/drawing/2014/main" id="{7344AB60-2E07-AFEB-A4F7-E6C5B0D18779}"/>
                  </a:ext>
                </a:extLst>
              </p:cNvPr>
              <p:cNvSpPr txBox="1"/>
              <p:nvPr/>
            </p:nvSpPr>
            <p:spPr>
              <a:xfrm>
                <a:off x="8921977" y="1586607"/>
                <a:ext cx="2737677" cy="416554"/>
              </a:xfrm>
              <a:prstGeom prst="rect">
                <a:avLst/>
              </a:prstGeom>
              <a:noFill/>
            </p:spPr>
            <p:txBody>
              <a:bodyPr wrap="square" lIns="0" rIns="0" rtlCol="0" anchor="t">
                <a:spAutoFit/>
              </a:bodyPr>
              <a:lstStyle/>
              <a:p>
                <a:r>
                  <a:rPr lang="en-US" sz="2000" dirty="0" smtClean="0">
                    <a:cs typeface="Times New Roman" panose="02020603050405020304" pitchFamily="18" charset="0"/>
                  </a:rPr>
                  <a:t>Developing an intuitive and user-friendly interface that integrates with mobile or wearable devices can enhance the accessibility and usability of the pill detection model.</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1">
                  <a:ln>
                    <a:noFill/>
                  </a:ln>
                  <a:solidFill>
                    <a:prstClr val="black"/>
                  </a:solidFill>
                  <a:effectLst/>
                  <a:uLnTx/>
                  <a:uFillTx/>
                </a:endParaRPr>
              </a:p>
            </p:txBody>
          </p:sp>
        </p:grpSp>
      </p:grpSp>
      <p:sp>
        <p:nvSpPr>
          <p:cNvPr id="62" name="TextBox 61">
            <a:extLst>
              <a:ext uri="{FF2B5EF4-FFF2-40B4-BE49-F238E27FC236}">
                <a16:creationId xmlns:a16="http://schemas.microsoft.com/office/drawing/2014/main" id="{0517EEED-4056-77CE-3B2F-CFCD0056CDDC}"/>
              </a:ext>
            </a:extLst>
          </p:cNvPr>
          <p:cNvSpPr txBox="1"/>
          <p:nvPr/>
        </p:nvSpPr>
        <p:spPr>
          <a:xfrm rot="21086978">
            <a:off x="8905775" y="1913924"/>
            <a:ext cx="1162412" cy="646331"/>
          </a:xfrm>
          <a:prstGeom prst="rect">
            <a:avLst/>
          </a:prstGeom>
          <a:noFill/>
        </p:spPr>
        <p:txBody>
          <a:bodyPr wrap="square" lIns="0" rIns="0" rtlCol="0" anchor="b">
            <a:spAutoFit/>
          </a:bodyPr>
          <a:lstStyle/>
          <a:p>
            <a:pPr lvl="0" algn="ctr"/>
            <a:r>
              <a:rPr lang="en-US" b="1" dirty="0">
                <a:solidFill>
                  <a:srgbClr val="063951"/>
                </a:solidFill>
                <a:cs typeface="Times New Roman" panose="02020603050405020304" pitchFamily="18" charset="0"/>
              </a:rPr>
              <a:t>Dataset</a:t>
            </a:r>
            <a:r>
              <a:rPr lang="en-US" dirty="0">
                <a:latin typeface="Times New Roman" panose="02020603050405020304" pitchFamily="18" charset="0"/>
                <a:cs typeface="Times New Roman" panose="02020603050405020304" pitchFamily="18" charset="0"/>
              </a:rPr>
              <a:t> </a:t>
            </a:r>
            <a:r>
              <a:rPr lang="en-US" b="1" dirty="0">
                <a:solidFill>
                  <a:srgbClr val="063951"/>
                </a:solidFill>
                <a:cs typeface="Times New Roman" panose="02020603050405020304" pitchFamily="18" charset="0"/>
              </a:rPr>
              <a:t>Diversity</a:t>
            </a:r>
            <a:endParaRPr kumimoji="0" lang="en-US" sz="1800" b="1" i="0" u="none" strike="noStrike" kern="0" cap="none" spc="0" normalizeH="0" baseline="0" noProof="1">
              <a:ln>
                <a:noFill/>
              </a:ln>
              <a:solidFill>
                <a:srgbClr val="063951"/>
              </a:solidFill>
              <a:effectLst/>
              <a:uLnTx/>
              <a:uFillTx/>
              <a:cs typeface="Times New Roman" panose="02020603050405020304" pitchFamily="18" charset="0"/>
            </a:endParaRPr>
          </a:p>
        </p:txBody>
      </p:sp>
      <p:sp>
        <p:nvSpPr>
          <p:cNvPr id="63" name="TextBox 62">
            <a:extLst>
              <a:ext uri="{FF2B5EF4-FFF2-40B4-BE49-F238E27FC236}">
                <a16:creationId xmlns:a16="http://schemas.microsoft.com/office/drawing/2014/main" id="{24AB2EF8-87DE-151C-9496-510DE12E029F}"/>
              </a:ext>
            </a:extLst>
          </p:cNvPr>
          <p:cNvSpPr txBox="1"/>
          <p:nvPr/>
        </p:nvSpPr>
        <p:spPr>
          <a:xfrm rot="20983231">
            <a:off x="8833944" y="3086052"/>
            <a:ext cx="1860747" cy="646331"/>
          </a:xfrm>
          <a:prstGeom prst="rect">
            <a:avLst/>
          </a:prstGeom>
          <a:noFill/>
        </p:spPr>
        <p:txBody>
          <a:bodyPr wrap="square" lIns="0" rIns="0" rtlCol="0" anchor="b">
            <a:spAutoFit/>
          </a:bodyPr>
          <a:lstStyle/>
          <a:p>
            <a:pPr lvl="0" algn="ctr"/>
            <a:r>
              <a:rPr lang="en-US" b="1" dirty="0">
                <a:solidFill>
                  <a:schemeClr val="accent5">
                    <a:lumMod val="50000"/>
                  </a:schemeClr>
                </a:solidFill>
                <a:cs typeface="Times New Roman" panose="02020603050405020304" pitchFamily="18" charset="0"/>
              </a:rPr>
              <a:t>Real-World Scenarios</a:t>
            </a:r>
            <a:endParaRPr kumimoji="0" lang="en-US" sz="1800" b="1" i="0" u="none" strike="noStrike" kern="0" cap="none" spc="0" normalizeH="0" baseline="0" noProof="1">
              <a:ln>
                <a:noFill/>
              </a:ln>
              <a:solidFill>
                <a:schemeClr val="accent5">
                  <a:lumMod val="50000"/>
                </a:schemeClr>
              </a:solidFill>
              <a:effectLst/>
              <a:uLnTx/>
              <a:uFillTx/>
            </a:endParaRPr>
          </a:p>
        </p:txBody>
      </p:sp>
      <p:sp>
        <p:nvSpPr>
          <p:cNvPr id="64" name="TextBox 63">
            <a:extLst>
              <a:ext uri="{FF2B5EF4-FFF2-40B4-BE49-F238E27FC236}">
                <a16:creationId xmlns:a16="http://schemas.microsoft.com/office/drawing/2014/main" id="{1BDFCD5B-9DA9-7A35-9F95-C2D68EBC0B73}"/>
              </a:ext>
            </a:extLst>
          </p:cNvPr>
          <p:cNvSpPr txBox="1"/>
          <p:nvPr/>
        </p:nvSpPr>
        <p:spPr>
          <a:xfrm rot="20616995">
            <a:off x="8411262" y="4560773"/>
            <a:ext cx="3165989" cy="369332"/>
          </a:xfrm>
          <a:prstGeom prst="rect">
            <a:avLst/>
          </a:prstGeom>
          <a:noFill/>
        </p:spPr>
        <p:txBody>
          <a:bodyPr wrap="square" lIns="0" rIns="0" rtlCol="0" anchor="b">
            <a:spAutoFit/>
          </a:bodyPr>
          <a:lstStyle/>
          <a:p>
            <a:pPr lvl="0" algn="ctr"/>
            <a:r>
              <a:rPr lang="en-US" b="1" dirty="0">
                <a:solidFill>
                  <a:srgbClr val="002060"/>
                </a:solidFill>
                <a:cs typeface="Times New Roman" panose="02020603050405020304" pitchFamily="18" charset="0"/>
              </a:rPr>
              <a:t>User Interface</a:t>
            </a:r>
            <a:endParaRPr kumimoji="0" lang="en-US" sz="1800" b="1" i="0" u="none" strike="noStrike" kern="0" cap="none" spc="0" normalizeH="0" baseline="0" noProof="1">
              <a:ln>
                <a:noFill/>
              </a:ln>
              <a:solidFill>
                <a:srgbClr val="002060"/>
              </a:solidFill>
              <a:effectLst/>
              <a:uLnTx/>
              <a:uFillTx/>
            </a:endParaRPr>
          </a:p>
        </p:txBody>
      </p:sp>
    </p:spTree>
    <p:extLst>
      <p:ext uri="{BB962C8B-B14F-4D97-AF65-F5344CB8AC3E}">
        <p14:creationId xmlns:p14="http://schemas.microsoft.com/office/powerpoint/2010/main" val="4134250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1A6CFA7-971B-951B-6E21-479BA31AA5BA}"/>
              </a:ext>
            </a:extLst>
          </p:cNvPr>
          <p:cNvGrpSpPr/>
          <p:nvPr/>
        </p:nvGrpSpPr>
        <p:grpSpPr>
          <a:xfrm>
            <a:off x="3676762" y="1416570"/>
            <a:ext cx="4802408" cy="4444593"/>
            <a:chOff x="3676762" y="1416570"/>
            <a:chExt cx="4802408" cy="4444593"/>
          </a:xfrm>
        </p:grpSpPr>
        <p:sp>
          <p:nvSpPr>
            <p:cNvPr id="20" name="Shape">
              <a:extLst>
                <a:ext uri="{FF2B5EF4-FFF2-40B4-BE49-F238E27FC236}">
                  <a16:creationId xmlns:a16="http://schemas.microsoft.com/office/drawing/2014/main" id="{24BED427-EE9B-5994-535F-DBA6C80490FE}"/>
                </a:ext>
              </a:extLst>
            </p:cNvPr>
            <p:cNvSpPr/>
            <p:nvPr/>
          </p:nvSpPr>
          <p:spPr>
            <a:xfrm>
              <a:off x="3848037" y="1416570"/>
              <a:ext cx="4447451" cy="4444593"/>
            </a:xfrm>
            <a:custGeom>
              <a:avLst/>
              <a:gdLst/>
              <a:ahLst/>
              <a:cxnLst>
                <a:cxn ang="0">
                  <a:pos x="wd2" y="hd2"/>
                </a:cxn>
                <a:cxn ang="5400000">
                  <a:pos x="wd2" y="hd2"/>
                </a:cxn>
                <a:cxn ang="10800000">
                  <a:pos x="wd2" y="hd2"/>
                </a:cxn>
                <a:cxn ang="16200000">
                  <a:pos x="wd2" y="hd2"/>
                </a:cxn>
              </a:cxnLst>
              <a:rect l="0" t="0" r="r" b="b"/>
              <a:pathLst>
                <a:path w="21600" h="21600" extrusionOk="0">
                  <a:moveTo>
                    <a:pt x="16946" y="12708"/>
                  </a:moveTo>
                  <a:lnTo>
                    <a:pt x="21184" y="12708"/>
                  </a:lnTo>
                  <a:lnTo>
                    <a:pt x="21184" y="7057"/>
                  </a:lnTo>
                  <a:lnTo>
                    <a:pt x="21600" y="7057"/>
                  </a:lnTo>
                  <a:lnTo>
                    <a:pt x="21600" y="21600"/>
                  </a:lnTo>
                  <a:lnTo>
                    <a:pt x="5" y="21600"/>
                  </a:lnTo>
                  <a:lnTo>
                    <a:pt x="5" y="11292"/>
                  </a:lnTo>
                  <a:lnTo>
                    <a:pt x="421" y="11292"/>
                  </a:lnTo>
                  <a:lnTo>
                    <a:pt x="421" y="19769"/>
                  </a:lnTo>
                  <a:lnTo>
                    <a:pt x="3244" y="19769"/>
                  </a:lnTo>
                  <a:lnTo>
                    <a:pt x="3244" y="20185"/>
                  </a:lnTo>
                  <a:lnTo>
                    <a:pt x="421" y="20185"/>
                  </a:lnTo>
                  <a:lnTo>
                    <a:pt x="421" y="21179"/>
                  </a:lnTo>
                  <a:lnTo>
                    <a:pt x="5652" y="21179"/>
                  </a:lnTo>
                  <a:lnTo>
                    <a:pt x="5652" y="19764"/>
                  </a:lnTo>
                  <a:lnTo>
                    <a:pt x="7482" y="19764"/>
                  </a:lnTo>
                  <a:lnTo>
                    <a:pt x="7482" y="20180"/>
                  </a:lnTo>
                  <a:lnTo>
                    <a:pt x="6068" y="20180"/>
                  </a:lnTo>
                  <a:lnTo>
                    <a:pt x="6068" y="21175"/>
                  </a:lnTo>
                  <a:lnTo>
                    <a:pt x="11299" y="21175"/>
                  </a:lnTo>
                  <a:lnTo>
                    <a:pt x="11299" y="18765"/>
                  </a:lnTo>
                  <a:lnTo>
                    <a:pt x="8891" y="18765"/>
                  </a:lnTo>
                  <a:lnTo>
                    <a:pt x="8891" y="19760"/>
                  </a:lnTo>
                  <a:lnTo>
                    <a:pt x="10301" y="19760"/>
                  </a:lnTo>
                  <a:lnTo>
                    <a:pt x="10301" y="20176"/>
                  </a:lnTo>
                  <a:lnTo>
                    <a:pt x="8471" y="20176"/>
                  </a:lnTo>
                  <a:lnTo>
                    <a:pt x="8471" y="18761"/>
                  </a:lnTo>
                  <a:lnTo>
                    <a:pt x="4654" y="18761"/>
                  </a:lnTo>
                  <a:lnTo>
                    <a:pt x="4654" y="20176"/>
                  </a:lnTo>
                  <a:lnTo>
                    <a:pt x="4238" y="20176"/>
                  </a:lnTo>
                  <a:lnTo>
                    <a:pt x="4238" y="18761"/>
                  </a:lnTo>
                  <a:lnTo>
                    <a:pt x="1414" y="18761"/>
                  </a:lnTo>
                  <a:lnTo>
                    <a:pt x="1414" y="11279"/>
                  </a:lnTo>
                  <a:lnTo>
                    <a:pt x="1830" y="11279"/>
                  </a:lnTo>
                  <a:lnTo>
                    <a:pt x="1830" y="14104"/>
                  </a:lnTo>
                  <a:lnTo>
                    <a:pt x="4654" y="14104"/>
                  </a:lnTo>
                  <a:lnTo>
                    <a:pt x="4654" y="15519"/>
                  </a:lnTo>
                  <a:lnTo>
                    <a:pt x="5647" y="15519"/>
                  </a:lnTo>
                  <a:lnTo>
                    <a:pt x="5647" y="10298"/>
                  </a:lnTo>
                  <a:lnTo>
                    <a:pt x="4654" y="10298"/>
                  </a:lnTo>
                  <a:lnTo>
                    <a:pt x="4654" y="13124"/>
                  </a:lnTo>
                  <a:lnTo>
                    <a:pt x="4238" y="13124"/>
                  </a:lnTo>
                  <a:lnTo>
                    <a:pt x="4238" y="9882"/>
                  </a:lnTo>
                  <a:lnTo>
                    <a:pt x="6068" y="9882"/>
                  </a:lnTo>
                  <a:lnTo>
                    <a:pt x="6068" y="15949"/>
                  </a:lnTo>
                  <a:lnTo>
                    <a:pt x="4238" y="15949"/>
                  </a:lnTo>
                  <a:lnTo>
                    <a:pt x="4238" y="14534"/>
                  </a:lnTo>
                  <a:lnTo>
                    <a:pt x="1830" y="14534"/>
                  </a:lnTo>
                  <a:lnTo>
                    <a:pt x="1830" y="18354"/>
                  </a:lnTo>
                  <a:lnTo>
                    <a:pt x="8471" y="18354"/>
                  </a:lnTo>
                  <a:lnTo>
                    <a:pt x="8471" y="16939"/>
                  </a:lnTo>
                  <a:lnTo>
                    <a:pt x="13125" y="16939"/>
                  </a:lnTo>
                  <a:lnTo>
                    <a:pt x="13125" y="19764"/>
                  </a:lnTo>
                  <a:lnTo>
                    <a:pt x="14118" y="19764"/>
                  </a:lnTo>
                  <a:lnTo>
                    <a:pt x="14118" y="15944"/>
                  </a:lnTo>
                  <a:lnTo>
                    <a:pt x="8471" y="15944"/>
                  </a:lnTo>
                  <a:lnTo>
                    <a:pt x="8471" y="15528"/>
                  </a:lnTo>
                  <a:lnTo>
                    <a:pt x="11294" y="15528"/>
                  </a:lnTo>
                  <a:lnTo>
                    <a:pt x="11294" y="10298"/>
                  </a:lnTo>
                  <a:lnTo>
                    <a:pt x="8471" y="10298"/>
                  </a:lnTo>
                  <a:lnTo>
                    <a:pt x="8471" y="9882"/>
                  </a:lnTo>
                  <a:lnTo>
                    <a:pt x="9880" y="9882"/>
                  </a:lnTo>
                  <a:lnTo>
                    <a:pt x="9880" y="6062"/>
                  </a:lnTo>
                  <a:lnTo>
                    <a:pt x="8887" y="6062"/>
                  </a:lnTo>
                  <a:lnTo>
                    <a:pt x="8887" y="7477"/>
                  </a:lnTo>
                  <a:lnTo>
                    <a:pt x="8471" y="7477"/>
                  </a:lnTo>
                  <a:lnTo>
                    <a:pt x="8471" y="3242"/>
                  </a:lnTo>
                  <a:lnTo>
                    <a:pt x="6063" y="3242"/>
                  </a:lnTo>
                  <a:lnTo>
                    <a:pt x="6063" y="4236"/>
                  </a:lnTo>
                  <a:lnTo>
                    <a:pt x="7477" y="4236"/>
                  </a:lnTo>
                  <a:lnTo>
                    <a:pt x="7477" y="4652"/>
                  </a:lnTo>
                  <a:lnTo>
                    <a:pt x="6063" y="4652"/>
                  </a:lnTo>
                  <a:lnTo>
                    <a:pt x="6063" y="7477"/>
                  </a:lnTo>
                  <a:lnTo>
                    <a:pt x="5647" y="7477"/>
                  </a:lnTo>
                  <a:lnTo>
                    <a:pt x="5647" y="6062"/>
                  </a:lnTo>
                  <a:lnTo>
                    <a:pt x="4233" y="6062"/>
                  </a:lnTo>
                  <a:lnTo>
                    <a:pt x="4233" y="5646"/>
                  </a:lnTo>
                  <a:lnTo>
                    <a:pt x="5647" y="5646"/>
                  </a:lnTo>
                  <a:lnTo>
                    <a:pt x="5647" y="3237"/>
                  </a:lnTo>
                  <a:lnTo>
                    <a:pt x="1830" y="3237"/>
                  </a:lnTo>
                  <a:lnTo>
                    <a:pt x="1830" y="6062"/>
                  </a:lnTo>
                  <a:lnTo>
                    <a:pt x="1414" y="6062"/>
                  </a:lnTo>
                  <a:lnTo>
                    <a:pt x="1414" y="2821"/>
                  </a:lnTo>
                  <a:lnTo>
                    <a:pt x="8471" y="2821"/>
                  </a:lnTo>
                  <a:lnTo>
                    <a:pt x="8471" y="1406"/>
                  </a:lnTo>
                  <a:lnTo>
                    <a:pt x="11710" y="1406"/>
                  </a:lnTo>
                  <a:lnTo>
                    <a:pt x="11710" y="3237"/>
                  </a:lnTo>
                  <a:lnTo>
                    <a:pt x="11294" y="3237"/>
                  </a:lnTo>
                  <a:lnTo>
                    <a:pt x="11294" y="1822"/>
                  </a:lnTo>
                  <a:lnTo>
                    <a:pt x="8887" y="1822"/>
                  </a:lnTo>
                  <a:lnTo>
                    <a:pt x="8887" y="5642"/>
                  </a:lnTo>
                  <a:lnTo>
                    <a:pt x="13120" y="5642"/>
                  </a:lnTo>
                  <a:lnTo>
                    <a:pt x="13120" y="7473"/>
                  </a:lnTo>
                  <a:lnTo>
                    <a:pt x="12704" y="7473"/>
                  </a:lnTo>
                  <a:lnTo>
                    <a:pt x="12704" y="6058"/>
                  </a:lnTo>
                  <a:lnTo>
                    <a:pt x="10296" y="6058"/>
                  </a:lnTo>
                  <a:lnTo>
                    <a:pt x="10296" y="9877"/>
                  </a:lnTo>
                  <a:lnTo>
                    <a:pt x="15528" y="9877"/>
                  </a:lnTo>
                  <a:lnTo>
                    <a:pt x="15528" y="8462"/>
                  </a:lnTo>
                  <a:lnTo>
                    <a:pt x="17358" y="8462"/>
                  </a:lnTo>
                  <a:lnTo>
                    <a:pt x="17358" y="8879"/>
                  </a:lnTo>
                  <a:lnTo>
                    <a:pt x="15943" y="8879"/>
                  </a:lnTo>
                  <a:lnTo>
                    <a:pt x="15943" y="10294"/>
                  </a:lnTo>
                  <a:lnTo>
                    <a:pt x="14529" y="10294"/>
                  </a:lnTo>
                  <a:lnTo>
                    <a:pt x="14529" y="11709"/>
                  </a:lnTo>
                  <a:lnTo>
                    <a:pt x="14113" y="11709"/>
                  </a:lnTo>
                  <a:lnTo>
                    <a:pt x="14113" y="10298"/>
                  </a:lnTo>
                  <a:lnTo>
                    <a:pt x="11715" y="10298"/>
                  </a:lnTo>
                  <a:lnTo>
                    <a:pt x="11715" y="15533"/>
                  </a:lnTo>
                  <a:lnTo>
                    <a:pt x="14123" y="15533"/>
                  </a:lnTo>
                  <a:lnTo>
                    <a:pt x="14123" y="14118"/>
                  </a:lnTo>
                  <a:lnTo>
                    <a:pt x="14539" y="14118"/>
                  </a:lnTo>
                  <a:lnTo>
                    <a:pt x="14539" y="19769"/>
                  </a:lnTo>
                  <a:lnTo>
                    <a:pt x="16946" y="19769"/>
                  </a:lnTo>
                  <a:lnTo>
                    <a:pt x="16946" y="18358"/>
                  </a:lnTo>
                  <a:lnTo>
                    <a:pt x="17362" y="18358"/>
                  </a:lnTo>
                  <a:lnTo>
                    <a:pt x="17362" y="20190"/>
                  </a:lnTo>
                  <a:lnTo>
                    <a:pt x="12709" y="20190"/>
                  </a:lnTo>
                  <a:lnTo>
                    <a:pt x="12709" y="17364"/>
                  </a:lnTo>
                  <a:lnTo>
                    <a:pt x="8891" y="17364"/>
                  </a:lnTo>
                  <a:lnTo>
                    <a:pt x="8891" y="18358"/>
                  </a:lnTo>
                  <a:lnTo>
                    <a:pt x="11715" y="18358"/>
                  </a:lnTo>
                  <a:lnTo>
                    <a:pt x="11715" y="21184"/>
                  </a:lnTo>
                  <a:lnTo>
                    <a:pt x="18356" y="21184"/>
                  </a:lnTo>
                  <a:lnTo>
                    <a:pt x="18356" y="17364"/>
                  </a:lnTo>
                  <a:lnTo>
                    <a:pt x="15948" y="17364"/>
                  </a:lnTo>
                  <a:lnTo>
                    <a:pt x="15948" y="18775"/>
                  </a:lnTo>
                  <a:lnTo>
                    <a:pt x="15532" y="18775"/>
                  </a:lnTo>
                  <a:lnTo>
                    <a:pt x="15532" y="13124"/>
                  </a:lnTo>
                  <a:lnTo>
                    <a:pt x="13125" y="13124"/>
                  </a:lnTo>
                  <a:lnTo>
                    <a:pt x="13125" y="14539"/>
                  </a:lnTo>
                  <a:lnTo>
                    <a:pt x="12709" y="14539"/>
                  </a:lnTo>
                  <a:lnTo>
                    <a:pt x="12709" y="11297"/>
                  </a:lnTo>
                  <a:lnTo>
                    <a:pt x="13125" y="11297"/>
                  </a:lnTo>
                  <a:lnTo>
                    <a:pt x="13125" y="12712"/>
                  </a:lnTo>
                  <a:lnTo>
                    <a:pt x="15532" y="12712"/>
                  </a:lnTo>
                  <a:lnTo>
                    <a:pt x="15532" y="11297"/>
                  </a:lnTo>
                  <a:lnTo>
                    <a:pt x="16946" y="11297"/>
                  </a:lnTo>
                  <a:lnTo>
                    <a:pt x="16946" y="9882"/>
                  </a:lnTo>
                  <a:lnTo>
                    <a:pt x="18360" y="9882"/>
                  </a:lnTo>
                  <a:lnTo>
                    <a:pt x="18360" y="7473"/>
                  </a:lnTo>
                  <a:lnTo>
                    <a:pt x="14543" y="7473"/>
                  </a:lnTo>
                  <a:lnTo>
                    <a:pt x="14543" y="8888"/>
                  </a:lnTo>
                  <a:lnTo>
                    <a:pt x="11299" y="8888"/>
                  </a:lnTo>
                  <a:lnTo>
                    <a:pt x="11299" y="7057"/>
                  </a:lnTo>
                  <a:lnTo>
                    <a:pt x="11715" y="7057"/>
                  </a:lnTo>
                  <a:lnTo>
                    <a:pt x="11715" y="8472"/>
                  </a:lnTo>
                  <a:lnTo>
                    <a:pt x="14123" y="8472"/>
                  </a:lnTo>
                  <a:lnTo>
                    <a:pt x="14123" y="4652"/>
                  </a:lnTo>
                  <a:lnTo>
                    <a:pt x="9890" y="4652"/>
                  </a:lnTo>
                  <a:lnTo>
                    <a:pt x="9890" y="2821"/>
                  </a:lnTo>
                  <a:lnTo>
                    <a:pt x="10306" y="2821"/>
                  </a:lnTo>
                  <a:lnTo>
                    <a:pt x="10306" y="4231"/>
                  </a:lnTo>
                  <a:lnTo>
                    <a:pt x="12713" y="4231"/>
                  </a:lnTo>
                  <a:lnTo>
                    <a:pt x="12713" y="1406"/>
                  </a:lnTo>
                  <a:lnTo>
                    <a:pt x="17367" y="1406"/>
                  </a:lnTo>
                  <a:lnTo>
                    <a:pt x="17367" y="3237"/>
                  </a:lnTo>
                  <a:lnTo>
                    <a:pt x="15953" y="3237"/>
                  </a:lnTo>
                  <a:lnTo>
                    <a:pt x="15953" y="6062"/>
                  </a:lnTo>
                  <a:lnTo>
                    <a:pt x="15537" y="6062"/>
                  </a:lnTo>
                  <a:lnTo>
                    <a:pt x="15537" y="3237"/>
                  </a:lnTo>
                  <a:lnTo>
                    <a:pt x="14123" y="3237"/>
                  </a:lnTo>
                  <a:lnTo>
                    <a:pt x="14123" y="2821"/>
                  </a:lnTo>
                  <a:lnTo>
                    <a:pt x="16946" y="2821"/>
                  </a:lnTo>
                  <a:lnTo>
                    <a:pt x="16946" y="1827"/>
                  </a:lnTo>
                  <a:lnTo>
                    <a:pt x="13129" y="1827"/>
                  </a:lnTo>
                  <a:lnTo>
                    <a:pt x="13129" y="4236"/>
                  </a:lnTo>
                  <a:lnTo>
                    <a:pt x="14543" y="4236"/>
                  </a:lnTo>
                  <a:lnTo>
                    <a:pt x="14543" y="7061"/>
                  </a:lnTo>
                  <a:lnTo>
                    <a:pt x="20191" y="7061"/>
                  </a:lnTo>
                  <a:lnTo>
                    <a:pt x="20191" y="11718"/>
                  </a:lnTo>
                  <a:lnTo>
                    <a:pt x="18360" y="11718"/>
                  </a:lnTo>
                  <a:lnTo>
                    <a:pt x="18360" y="11302"/>
                  </a:lnTo>
                  <a:lnTo>
                    <a:pt x="19775" y="11302"/>
                  </a:lnTo>
                  <a:lnTo>
                    <a:pt x="19775" y="7482"/>
                  </a:lnTo>
                  <a:lnTo>
                    <a:pt x="18781" y="7482"/>
                  </a:lnTo>
                  <a:lnTo>
                    <a:pt x="18781" y="10308"/>
                  </a:lnTo>
                  <a:lnTo>
                    <a:pt x="17367" y="10308"/>
                  </a:lnTo>
                  <a:lnTo>
                    <a:pt x="17367" y="11723"/>
                  </a:lnTo>
                  <a:lnTo>
                    <a:pt x="15953" y="11723"/>
                  </a:lnTo>
                  <a:lnTo>
                    <a:pt x="15953" y="16957"/>
                  </a:lnTo>
                  <a:lnTo>
                    <a:pt x="18776" y="16957"/>
                  </a:lnTo>
                  <a:lnTo>
                    <a:pt x="18776" y="19783"/>
                  </a:lnTo>
                  <a:lnTo>
                    <a:pt x="20191" y="19783"/>
                  </a:lnTo>
                  <a:lnTo>
                    <a:pt x="20191" y="20199"/>
                  </a:lnTo>
                  <a:lnTo>
                    <a:pt x="18776" y="20199"/>
                  </a:lnTo>
                  <a:lnTo>
                    <a:pt x="18776" y="21193"/>
                  </a:lnTo>
                  <a:lnTo>
                    <a:pt x="21184" y="21193"/>
                  </a:lnTo>
                  <a:lnTo>
                    <a:pt x="21184" y="14548"/>
                  </a:lnTo>
                  <a:lnTo>
                    <a:pt x="18360" y="14548"/>
                  </a:lnTo>
                  <a:lnTo>
                    <a:pt x="18360" y="14132"/>
                  </a:lnTo>
                  <a:lnTo>
                    <a:pt x="21184" y="14132"/>
                  </a:lnTo>
                  <a:lnTo>
                    <a:pt x="21184" y="13138"/>
                  </a:lnTo>
                  <a:lnTo>
                    <a:pt x="17367" y="13138"/>
                  </a:lnTo>
                  <a:lnTo>
                    <a:pt x="17367" y="15547"/>
                  </a:lnTo>
                  <a:lnTo>
                    <a:pt x="20191" y="15547"/>
                  </a:lnTo>
                  <a:lnTo>
                    <a:pt x="20191" y="18788"/>
                  </a:lnTo>
                  <a:lnTo>
                    <a:pt x="19775" y="18788"/>
                  </a:lnTo>
                  <a:lnTo>
                    <a:pt x="19775" y="15963"/>
                  </a:lnTo>
                  <a:lnTo>
                    <a:pt x="16951" y="15963"/>
                  </a:lnTo>
                  <a:lnTo>
                    <a:pt x="16951" y="12708"/>
                  </a:lnTo>
                  <a:close/>
                  <a:moveTo>
                    <a:pt x="5" y="10298"/>
                  </a:moveTo>
                  <a:lnTo>
                    <a:pt x="421" y="10298"/>
                  </a:lnTo>
                  <a:lnTo>
                    <a:pt x="421" y="7473"/>
                  </a:lnTo>
                  <a:lnTo>
                    <a:pt x="4238" y="7473"/>
                  </a:lnTo>
                  <a:lnTo>
                    <a:pt x="4238" y="8467"/>
                  </a:lnTo>
                  <a:lnTo>
                    <a:pt x="2824" y="8467"/>
                  </a:lnTo>
                  <a:lnTo>
                    <a:pt x="2824" y="9882"/>
                  </a:lnTo>
                  <a:lnTo>
                    <a:pt x="1830" y="9882"/>
                  </a:lnTo>
                  <a:lnTo>
                    <a:pt x="1830" y="8467"/>
                  </a:lnTo>
                  <a:lnTo>
                    <a:pt x="1414" y="8467"/>
                  </a:lnTo>
                  <a:lnTo>
                    <a:pt x="1414" y="10298"/>
                  </a:lnTo>
                  <a:lnTo>
                    <a:pt x="2824" y="10298"/>
                  </a:lnTo>
                  <a:lnTo>
                    <a:pt x="2824" y="13124"/>
                  </a:lnTo>
                  <a:lnTo>
                    <a:pt x="3240" y="13124"/>
                  </a:lnTo>
                  <a:lnTo>
                    <a:pt x="3240" y="8883"/>
                  </a:lnTo>
                  <a:lnTo>
                    <a:pt x="7057" y="8883"/>
                  </a:lnTo>
                  <a:lnTo>
                    <a:pt x="7057" y="11709"/>
                  </a:lnTo>
                  <a:lnTo>
                    <a:pt x="9880" y="11709"/>
                  </a:lnTo>
                  <a:lnTo>
                    <a:pt x="9880" y="14118"/>
                  </a:lnTo>
                  <a:lnTo>
                    <a:pt x="7473" y="14118"/>
                  </a:lnTo>
                  <a:lnTo>
                    <a:pt x="7473" y="13124"/>
                  </a:lnTo>
                  <a:lnTo>
                    <a:pt x="8887" y="13124"/>
                  </a:lnTo>
                  <a:lnTo>
                    <a:pt x="8887" y="12708"/>
                  </a:lnTo>
                  <a:lnTo>
                    <a:pt x="7057" y="12708"/>
                  </a:lnTo>
                  <a:lnTo>
                    <a:pt x="7057" y="16948"/>
                  </a:lnTo>
                  <a:lnTo>
                    <a:pt x="3240" y="16948"/>
                  </a:lnTo>
                  <a:lnTo>
                    <a:pt x="3240" y="15533"/>
                  </a:lnTo>
                  <a:lnTo>
                    <a:pt x="2824" y="15533"/>
                  </a:lnTo>
                  <a:lnTo>
                    <a:pt x="2824" y="17364"/>
                  </a:lnTo>
                  <a:lnTo>
                    <a:pt x="7477" y="17364"/>
                  </a:lnTo>
                  <a:lnTo>
                    <a:pt x="7477" y="14539"/>
                  </a:lnTo>
                  <a:lnTo>
                    <a:pt x="10301" y="14539"/>
                  </a:lnTo>
                  <a:lnTo>
                    <a:pt x="10301" y="11297"/>
                  </a:lnTo>
                  <a:lnTo>
                    <a:pt x="7477" y="11297"/>
                  </a:lnTo>
                  <a:lnTo>
                    <a:pt x="7477" y="8888"/>
                  </a:lnTo>
                  <a:lnTo>
                    <a:pt x="8891" y="8888"/>
                  </a:lnTo>
                  <a:lnTo>
                    <a:pt x="8891" y="8472"/>
                  </a:lnTo>
                  <a:lnTo>
                    <a:pt x="7477" y="8472"/>
                  </a:lnTo>
                  <a:lnTo>
                    <a:pt x="7477" y="5646"/>
                  </a:lnTo>
                  <a:lnTo>
                    <a:pt x="7061" y="5646"/>
                  </a:lnTo>
                  <a:lnTo>
                    <a:pt x="7061" y="8472"/>
                  </a:lnTo>
                  <a:lnTo>
                    <a:pt x="4654" y="8472"/>
                  </a:lnTo>
                  <a:lnTo>
                    <a:pt x="4654" y="7057"/>
                  </a:lnTo>
                  <a:lnTo>
                    <a:pt x="3240" y="7057"/>
                  </a:lnTo>
                  <a:lnTo>
                    <a:pt x="3240" y="4647"/>
                  </a:lnTo>
                  <a:lnTo>
                    <a:pt x="4654" y="4647"/>
                  </a:lnTo>
                  <a:lnTo>
                    <a:pt x="4654" y="4231"/>
                  </a:lnTo>
                  <a:lnTo>
                    <a:pt x="2824" y="4231"/>
                  </a:lnTo>
                  <a:lnTo>
                    <a:pt x="2824" y="7057"/>
                  </a:lnTo>
                  <a:lnTo>
                    <a:pt x="416" y="7057"/>
                  </a:lnTo>
                  <a:lnTo>
                    <a:pt x="416" y="412"/>
                  </a:lnTo>
                  <a:lnTo>
                    <a:pt x="7057" y="412"/>
                  </a:lnTo>
                  <a:lnTo>
                    <a:pt x="7057" y="1406"/>
                  </a:lnTo>
                  <a:lnTo>
                    <a:pt x="1409" y="1406"/>
                  </a:lnTo>
                  <a:lnTo>
                    <a:pt x="1409" y="1822"/>
                  </a:lnTo>
                  <a:lnTo>
                    <a:pt x="7473" y="1822"/>
                  </a:lnTo>
                  <a:lnTo>
                    <a:pt x="7473" y="407"/>
                  </a:lnTo>
                  <a:lnTo>
                    <a:pt x="18351" y="407"/>
                  </a:lnTo>
                  <a:lnTo>
                    <a:pt x="18351" y="4227"/>
                  </a:lnTo>
                  <a:lnTo>
                    <a:pt x="16937" y="4227"/>
                  </a:lnTo>
                  <a:lnTo>
                    <a:pt x="16937" y="6058"/>
                  </a:lnTo>
                  <a:lnTo>
                    <a:pt x="20177" y="6058"/>
                  </a:lnTo>
                  <a:lnTo>
                    <a:pt x="20177" y="5642"/>
                  </a:lnTo>
                  <a:lnTo>
                    <a:pt x="17353" y="5642"/>
                  </a:lnTo>
                  <a:lnTo>
                    <a:pt x="17353" y="4647"/>
                  </a:lnTo>
                  <a:lnTo>
                    <a:pt x="18767" y="4647"/>
                  </a:lnTo>
                  <a:lnTo>
                    <a:pt x="18767" y="1822"/>
                  </a:lnTo>
                  <a:lnTo>
                    <a:pt x="20181" y="1822"/>
                  </a:lnTo>
                  <a:lnTo>
                    <a:pt x="20181" y="1406"/>
                  </a:lnTo>
                  <a:lnTo>
                    <a:pt x="18767" y="1406"/>
                  </a:lnTo>
                  <a:lnTo>
                    <a:pt x="18767" y="412"/>
                  </a:lnTo>
                  <a:lnTo>
                    <a:pt x="21175" y="412"/>
                  </a:lnTo>
                  <a:lnTo>
                    <a:pt x="21175" y="4231"/>
                  </a:lnTo>
                  <a:lnTo>
                    <a:pt x="20181" y="4231"/>
                  </a:lnTo>
                  <a:lnTo>
                    <a:pt x="20181" y="2821"/>
                  </a:lnTo>
                  <a:lnTo>
                    <a:pt x="19765" y="2821"/>
                  </a:lnTo>
                  <a:lnTo>
                    <a:pt x="19765" y="4652"/>
                  </a:lnTo>
                  <a:lnTo>
                    <a:pt x="21179" y="4652"/>
                  </a:lnTo>
                  <a:lnTo>
                    <a:pt x="21179" y="6067"/>
                  </a:lnTo>
                  <a:lnTo>
                    <a:pt x="21595" y="6067"/>
                  </a:lnTo>
                  <a:lnTo>
                    <a:pt x="21595" y="0"/>
                  </a:lnTo>
                  <a:lnTo>
                    <a:pt x="0" y="0"/>
                  </a:lnTo>
                  <a:lnTo>
                    <a:pt x="0" y="10298"/>
                  </a:lnTo>
                  <a:close/>
                </a:path>
              </a:pathLst>
            </a:custGeom>
            <a:solidFill>
              <a:srgbClr val="D3D3D3"/>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21" name="Shape">
              <a:extLst>
                <a:ext uri="{FF2B5EF4-FFF2-40B4-BE49-F238E27FC236}">
                  <a16:creationId xmlns:a16="http://schemas.microsoft.com/office/drawing/2014/main" id="{9C3BB7AA-462D-0920-92CF-4E11440F74F2}"/>
                </a:ext>
              </a:extLst>
            </p:cNvPr>
            <p:cNvSpPr/>
            <p:nvPr/>
          </p:nvSpPr>
          <p:spPr>
            <a:xfrm>
              <a:off x="3676762" y="1568814"/>
              <a:ext cx="4802408" cy="3601817"/>
            </a:xfrm>
            <a:custGeom>
              <a:avLst/>
              <a:gdLst/>
              <a:ahLst/>
              <a:cxnLst>
                <a:cxn ang="0">
                  <a:pos x="wd2" y="hd2"/>
                </a:cxn>
                <a:cxn ang="5400000">
                  <a:pos x="wd2" y="hd2"/>
                </a:cxn>
                <a:cxn ang="10800000">
                  <a:pos x="wd2" y="hd2"/>
                </a:cxn>
                <a:cxn ang="16200000">
                  <a:pos x="wd2" y="hd2"/>
                </a:cxn>
              </a:cxnLst>
              <a:rect l="0" t="0" r="r" b="b"/>
              <a:pathLst>
                <a:path w="21596" h="21573" extrusionOk="0">
                  <a:moveTo>
                    <a:pt x="4326" y="21573"/>
                  </a:moveTo>
                  <a:cubicBezTo>
                    <a:pt x="4039" y="21573"/>
                    <a:pt x="3753" y="21567"/>
                    <a:pt x="3466" y="21556"/>
                  </a:cubicBezTo>
                  <a:cubicBezTo>
                    <a:pt x="3325" y="21550"/>
                    <a:pt x="3025" y="21539"/>
                    <a:pt x="2858" y="21242"/>
                  </a:cubicBezTo>
                  <a:cubicBezTo>
                    <a:pt x="2756" y="21060"/>
                    <a:pt x="2743" y="20849"/>
                    <a:pt x="2734" y="20690"/>
                  </a:cubicBezTo>
                  <a:lnTo>
                    <a:pt x="2674" y="19658"/>
                  </a:lnTo>
                  <a:cubicBezTo>
                    <a:pt x="2649" y="19179"/>
                    <a:pt x="2610" y="18524"/>
                    <a:pt x="2854" y="17994"/>
                  </a:cubicBezTo>
                  <a:cubicBezTo>
                    <a:pt x="3004" y="17669"/>
                    <a:pt x="3286" y="17441"/>
                    <a:pt x="3577" y="17413"/>
                  </a:cubicBezTo>
                  <a:cubicBezTo>
                    <a:pt x="3812" y="17390"/>
                    <a:pt x="4014" y="17498"/>
                    <a:pt x="4155" y="17715"/>
                  </a:cubicBezTo>
                  <a:cubicBezTo>
                    <a:pt x="4296" y="17937"/>
                    <a:pt x="4335" y="18210"/>
                    <a:pt x="4369" y="18456"/>
                  </a:cubicBezTo>
                  <a:cubicBezTo>
                    <a:pt x="4399" y="18672"/>
                    <a:pt x="4424" y="18860"/>
                    <a:pt x="4510" y="18957"/>
                  </a:cubicBezTo>
                  <a:cubicBezTo>
                    <a:pt x="4574" y="19031"/>
                    <a:pt x="4677" y="19065"/>
                    <a:pt x="4771" y="19094"/>
                  </a:cubicBezTo>
                  <a:cubicBezTo>
                    <a:pt x="5263" y="19231"/>
                    <a:pt x="5764" y="19265"/>
                    <a:pt x="6260" y="19179"/>
                  </a:cubicBezTo>
                  <a:cubicBezTo>
                    <a:pt x="6350" y="19162"/>
                    <a:pt x="6457" y="19139"/>
                    <a:pt x="6495" y="19077"/>
                  </a:cubicBezTo>
                  <a:cubicBezTo>
                    <a:pt x="6530" y="19020"/>
                    <a:pt x="6538" y="18889"/>
                    <a:pt x="6542" y="18792"/>
                  </a:cubicBezTo>
                  <a:cubicBezTo>
                    <a:pt x="6675" y="16467"/>
                    <a:pt x="6705" y="14107"/>
                    <a:pt x="6628" y="11776"/>
                  </a:cubicBezTo>
                  <a:cubicBezTo>
                    <a:pt x="6619" y="11531"/>
                    <a:pt x="6602" y="11280"/>
                    <a:pt x="6500" y="11155"/>
                  </a:cubicBezTo>
                  <a:cubicBezTo>
                    <a:pt x="6431" y="11069"/>
                    <a:pt x="6316" y="11035"/>
                    <a:pt x="6204" y="11007"/>
                  </a:cubicBezTo>
                  <a:cubicBezTo>
                    <a:pt x="5789" y="10898"/>
                    <a:pt x="5366" y="10847"/>
                    <a:pt x="4942" y="10847"/>
                  </a:cubicBezTo>
                  <a:cubicBezTo>
                    <a:pt x="4848" y="10847"/>
                    <a:pt x="4750" y="10853"/>
                    <a:pt x="4690" y="10904"/>
                  </a:cubicBezTo>
                  <a:cubicBezTo>
                    <a:pt x="4557" y="11007"/>
                    <a:pt x="4544" y="11332"/>
                    <a:pt x="4544" y="11599"/>
                  </a:cubicBezTo>
                  <a:cubicBezTo>
                    <a:pt x="4548" y="12426"/>
                    <a:pt x="4557" y="13258"/>
                    <a:pt x="4561" y="14084"/>
                  </a:cubicBezTo>
                  <a:cubicBezTo>
                    <a:pt x="4566" y="14540"/>
                    <a:pt x="4566" y="15104"/>
                    <a:pt x="4377" y="15595"/>
                  </a:cubicBezTo>
                  <a:cubicBezTo>
                    <a:pt x="4176" y="16113"/>
                    <a:pt x="3697" y="16506"/>
                    <a:pt x="3248" y="16273"/>
                  </a:cubicBezTo>
                  <a:cubicBezTo>
                    <a:pt x="2790" y="16033"/>
                    <a:pt x="2606" y="15287"/>
                    <a:pt x="2747" y="14272"/>
                  </a:cubicBezTo>
                  <a:cubicBezTo>
                    <a:pt x="2833" y="13668"/>
                    <a:pt x="2880" y="13018"/>
                    <a:pt x="2584" y="12762"/>
                  </a:cubicBezTo>
                  <a:cubicBezTo>
                    <a:pt x="2448" y="12642"/>
                    <a:pt x="2264" y="12631"/>
                    <a:pt x="2032" y="12631"/>
                  </a:cubicBezTo>
                  <a:lnTo>
                    <a:pt x="201" y="12625"/>
                  </a:lnTo>
                  <a:cubicBezTo>
                    <a:pt x="90" y="12625"/>
                    <a:pt x="0" y="12506"/>
                    <a:pt x="0" y="12357"/>
                  </a:cubicBezTo>
                  <a:cubicBezTo>
                    <a:pt x="0" y="12209"/>
                    <a:pt x="90" y="12089"/>
                    <a:pt x="201" y="12089"/>
                  </a:cubicBezTo>
                  <a:cubicBezTo>
                    <a:pt x="201" y="12089"/>
                    <a:pt x="201" y="12089"/>
                    <a:pt x="201" y="12089"/>
                  </a:cubicBezTo>
                  <a:lnTo>
                    <a:pt x="2032" y="12095"/>
                  </a:lnTo>
                  <a:cubicBezTo>
                    <a:pt x="2255" y="12095"/>
                    <a:pt x="2559" y="12095"/>
                    <a:pt x="2803" y="12312"/>
                  </a:cubicBezTo>
                  <a:cubicBezTo>
                    <a:pt x="3359" y="12802"/>
                    <a:pt x="3205" y="13902"/>
                    <a:pt x="3141" y="14369"/>
                  </a:cubicBezTo>
                  <a:cubicBezTo>
                    <a:pt x="3059" y="14945"/>
                    <a:pt x="3085" y="15612"/>
                    <a:pt x="3393" y="15771"/>
                  </a:cubicBezTo>
                  <a:cubicBezTo>
                    <a:pt x="3620" y="15891"/>
                    <a:pt x="3898" y="15646"/>
                    <a:pt x="4018" y="15344"/>
                  </a:cubicBezTo>
                  <a:cubicBezTo>
                    <a:pt x="4163" y="14973"/>
                    <a:pt x="4159" y="14500"/>
                    <a:pt x="4159" y="14084"/>
                  </a:cubicBezTo>
                  <a:cubicBezTo>
                    <a:pt x="4155" y="13258"/>
                    <a:pt x="4151" y="12426"/>
                    <a:pt x="4142" y="11599"/>
                  </a:cubicBezTo>
                  <a:cubicBezTo>
                    <a:pt x="4142" y="11332"/>
                    <a:pt x="4133" y="10710"/>
                    <a:pt x="4484" y="10437"/>
                  </a:cubicBezTo>
                  <a:cubicBezTo>
                    <a:pt x="4630" y="10323"/>
                    <a:pt x="4797" y="10311"/>
                    <a:pt x="4938" y="10306"/>
                  </a:cubicBezTo>
                  <a:cubicBezTo>
                    <a:pt x="5387" y="10300"/>
                    <a:pt x="5841" y="10357"/>
                    <a:pt x="6281" y="10471"/>
                  </a:cubicBezTo>
                  <a:cubicBezTo>
                    <a:pt x="6440" y="10511"/>
                    <a:pt x="6624" y="10574"/>
                    <a:pt x="6769" y="10750"/>
                  </a:cubicBezTo>
                  <a:cubicBezTo>
                    <a:pt x="6983" y="11012"/>
                    <a:pt x="7013" y="11400"/>
                    <a:pt x="7026" y="11742"/>
                  </a:cubicBezTo>
                  <a:cubicBezTo>
                    <a:pt x="7103" y="14090"/>
                    <a:pt x="7073" y="16472"/>
                    <a:pt x="6940" y="18820"/>
                  </a:cubicBezTo>
                  <a:cubicBezTo>
                    <a:pt x="6932" y="18980"/>
                    <a:pt x="6919" y="19213"/>
                    <a:pt x="6803" y="19402"/>
                  </a:cubicBezTo>
                  <a:cubicBezTo>
                    <a:pt x="6675" y="19612"/>
                    <a:pt x="6478" y="19669"/>
                    <a:pt x="6307" y="19698"/>
                  </a:cubicBezTo>
                  <a:cubicBezTo>
                    <a:pt x="5764" y="19789"/>
                    <a:pt x="5220" y="19755"/>
                    <a:pt x="4685" y="19601"/>
                  </a:cubicBezTo>
                  <a:cubicBezTo>
                    <a:pt x="4531" y="19555"/>
                    <a:pt x="4369" y="19493"/>
                    <a:pt x="4240" y="19345"/>
                  </a:cubicBezTo>
                  <a:cubicBezTo>
                    <a:pt x="4052" y="19122"/>
                    <a:pt x="4009" y="18809"/>
                    <a:pt x="3971" y="18535"/>
                  </a:cubicBezTo>
                  <a:cubicBezTo>
                    <a:pt x="3945" y="18342"/>
                    <a:pt x="3919" y="18159"/>
                    <a:pt x="3847" y="18045"/>
                  </a:cubicBezTo>
                  <a:cubicBezTo>
                    <a:pt x="3778" y="17937"/>
                    <a:pt x="3680" y="17925"/>
                    <a:pt x="3607" y="17931"/>
                  </a:cubicBezTo>
                  <a:cubicBezTo>
                    <a:pt x="3449" y="17948"/>
                    <a:pt x="3278" y="18079"/>
                    <a:pt x="3196" y="18256"/>
                  </a:cubicBezTo>
                  <a:cubicBezTo>
                    <a:pt x="3034" y="18609"/>
                    <a:pt x="3047" y="19071"/>
                    <a:pt x="3077" y="19595"/>
                  </a:cubicBezTo>
                  <a:lnTo>
                    <a:pt x="3136" y="20627"/>
                  </a:lnTo>
                  <a:cubicBezTo>
                    <a:pt x="3141" y="20724"/>
                    <a:pt x="3149" y="20838"/>
                    <a:pt x="3179" y="20895"/>
                  </a:cubicBezTo>
                  <a:cubicBezTo>
                    <a:pt x="3226" y="20975"/>
                    <a:pt x="3355" y="20992"/>
                    <a:pt x="3479" y="20997"/>
                  </a:cubicBezTo>
                  <a:cubicBezTo>
                    <a:pt x="4852" y="21054"/>
                    <a:pt x="6239" y="20969"/>
                    <a:pt x="7604" y="20747"/>
                  </a:cubicBezTo>
                  <a:cubicBezTo>
                    <a:pt x="7745" y="20724"/>
                    <a:pt x="7865" y="20701"/>
                    <a:pt x="7946" y="20621"/>
                  </a:cubicBezTo>
                  <a:cubicBezTo>
                    <a:pt x="8164" y="20416"/>
                    <a:pt x="8083" y="19869"/>
                    <a:pt x="8053" y="19704"/>
                  </a:cubicBezTo>
                  <a:cubicBezTo>
                    <a:pt x="8040" y="19635"/>
                    <a:pt x="8027" y="19567"/>
                    <a:pt x="8014" y="19498"/>
                  </a:cubicBezTo>
                  <a:cubicBezTo>
                    <a:pt x="7937" y="19122"/>
                    <a:pt x="7852" y="18695"/>
                    <a:pt x="7963" y="18279"/>
                  </a:cubicBezTo>
                  <a:cubicBezTo>
                    <a:pt x="8134" y="17623"/>
                    <a:pt x="8686" y="17350"/>
                    <a:pt x="9110" y="17316"/>
                  </a:cubicBezTo>
                  <a:cubicBezTo>
                    <a:pt x="9311" y="17299"/>
                    <a:pt x="9508" y="17321"/>
                    <a:pt x="9696" y="17338"/>
                  </a:cubicBezTo>
                  <a:cubicBezTo>
                    <a:pt x="9906" y="17361"/>
                    <a:pt x="10107" y="17378"/>
                    <a:pt x="10304" y="17350"/>
                  </a:cubicBezTo>
                  <a:cubicBezTo>
                    <a:pt x="10398" y="17338"/>
                    <a:pt x="10419" y="17316"/>
                    <a:pt x="10423" y="17310"/>
                  </a:cubicBezTo>
                  <a:cubicBezTo>
                    <a:pt x="10436" y="17287"/>
                    <a:pt x="10449" y="17202"/>
                    <a:pt x="10458" y="17162"/>
                  </a:cubicBezTo>
                  <a:cubicBezTo>
                    <a:pt x="10573" y="16313"/>
                    <a:pt x="10650" y="15441"/>
                    <a:pt x="10676" y="14580"/>
                  </a:cubicBezTo>
                  <a:cubicBezTo>
                    <a:pt x="10706" y="13685"/>
                    <a:pt x="10577" y="13138"/>
                    <a:pt x="10287" y="12893"/>
                  </a:cubicBezTo>
                  <a:cubicBezTo>
                    <a:pt x="10060" y="12705"/>
                    <a:pt x="9756" y="12728"/>
                    <a:pt x="9439" y="12756"/>
                  </a:cubicBezTo>
                  <a:cubicBezTo>
                    <a:pt x="9311" y="12768"/>
                    <a:pt x="9178" y="12779"/>
                    <a:pt x="9046" y="12773"/>
                  </a:cubicBezTo>
                  <a:cubicBezTo>
                    <a:pt x="8665" y="12762"/>
                    <a:pt x="8280" y="12523"/>
                    <a:pt x="8083" y="12169"/>
                  </a:cubicBezTo>
                  <a:cubicBezTo>
                    <a:pt x="7950" y="11930"/>
                    <a:pt x="7907" y="11662"/>
                    <a:pt x="7967" y="11388"/>
                  </a:cubicBezTo>
                  <a:cubicBezTo>
                    <a:pt x="8074" y="10881"/>
                    <a:pt x="8429" y="10710"/>
                    <a:pt x="8742" y="10556"/>
                  </a:cubicBezTo>
                  <a:cubicBezTo>
                    <a:pt x="8943" y="10460"/>
                    <a:pt x="9135" y="10368"/>
                    <a:pt x="9251" y="10203"/>
                  </a:cubicBezTo>
                  <a:cubicBezTo>
                    <a:pt x="9328" y="10095"/>
                    <a:pt x="9371" y="9929"/>
                    <a:pt x="9358" y="9753"/>
                  </a:cubicBezTo>
                  <a:cubicBezTo>
                    <a:pt x="9349" y="9576"/>
                    <a:pt x="9290" y="9422"/>
                    <a:pt x="9200" y="9331"/>
                  </a:cubicBezTo>
                  <a:cubicBezTo>
                    <a:pt x="9106" y="9234"/>
                    <a:pt x="8981" y="9183"/>
                    <a:pt x="8845" y="9126"/>
                  </a:cubicBezTo>
                  <a:cubicBezTo>
                    <a:pt x="8690" y="9063"/>
                    <a:pt x="8532" y="8995"/>
                    <a:pt x="8387" y="8858"/>
                  </a:cubicBezTo>
                  <a:cubicBezTo>
                    <a:pt x="7997" y="8488"/>
                    <a:pt x="7818" y="7752"/>
                    <a:pt x="7907" y="6886"/>
                  </a:cubicBezTo>
                  <a:cubicBezTo>
                    <a:pt x="7950" y="6481"/>
                    <a:pt x="7903" y="6128"/>
                    <a:pt x="7783" y="5929"/>
                  </a:cubicBezTo>
                  <a:cubicBezTo>
                    <a:pt x="7706" y="5798"/>
                    <a:pt x="7591" y="5723"/>
                    <a:pt x="7437" y="5706"/>
                  </a:cubicBezTo>
                  <a:cubicBezTo>
                    <a:pt x="7317" y="5695"/>
                    <a:pt x="7206" y="5746"/>
                    <a:pt x="7099" y="5872"/>
                  </a:cubicBezTo>
                  <a:cubicBezTo>
                    <a:pt x="6940" y="6060"/>
                    <a:pt x="6833" y="6379"/>
                    <a:pt x="6825" y="6692"/>
                  </a:cubicBezTo>
                  <a:cubicBezTo>
                    <a:pt x="6816" y="6966"/>
                    <a:pt x="6851" y="7245"/>
                    <a:pt x="6889" y="7536"/>
                  </a:cubicBezTo>
                  <a:cubicBezTo>
                    <a:pt x="6932" y="7866"/>
                    <a:pt x="6975" y="8214"/>
                    <a:pt x="6953" y="8567"/>
                  </a:cubicBezTo>
                  <a:cubicBezTo>
                    <a:pt x="6945" y="8710"/>
                    <a:pt x="6923" y="8915"/>
                    <a:pt x="6808" y="9069"/>
                  </a:cubicBezTo>
                  <a:cubicBezTo>
                    <a:pt x="6692" y="9223"/>
                    <a:pt x="6542" y="9251"/>
                    <a:pt x="6410" y="9268"/>
                  </a:cubicBezTo>
                  <a:cubicBezTo>
                    <a:pt x="6209" y="9291"/>
                    <a:pt x="5597" y="9365"/>
                    <a:pt x="5332" y="8790"/>
                  </a:cubicBezTo>
                  <a:cubicBezTo>
                    <a:pt x="5216" y="8539"/>
                    <a:pt x="5212" y="8254"/>
                    <a:pt x="5212" y="8009"/>
                  </a:cubicBezTo>
                  <a:cubicBezTo>
                    <a:pt x="5207" y="7792"/>
                    <a:pt x="5207" y="7610"/>
                    <a:pt x="5139" y="7485"/>
                  </a:cubicBezTo>
                  <a:cubicBezTo>
                    <a:pt x="5062" y="7348"/>
                    <a:pt x="4891" y="7285"/>
                    <a:pt x="4715" y="7217"/>
                  </a:cubicBezTo>
                  <a:cubicBezTo>
                    <a:pt x="4467" y="7125"/>
                    <a:pt x="4155" y="7012"/>
                    <a:pt x="4035" y="6601"/>
                  </a:cubicBezTo>
                  <a:cubicBezTo>
                    <a:pt x="3915" y="6191"/>
                    <a:pt x="4078" y="5592"/>
                    <a:pt x="4711" y="5262"/>
                  </a:cubicBezTo>
                  <a:cubicBezTo>
                    <a:pt x="4998" y="5114"/>
                    <a:pt x="5319" y="4948"/>
                    <a:pt x="5349" y="4652"/>
                  </a:cubicBezTo>
                  <a:cubicBezTo>
                    <a:pt x="5391" y="4213"/>
                    <a:pt x="4758" y="3985"/>
                    <a:pt x="4634" y="3945"/>
                  </a:cubicBezTo>
                  <a:cubicBezTo>
                    <a:pt x="4322" y="3843"/>
                    <a:pt x="3997" y="3740"/>
                    <a:pt x="3688" y="3791"/>
                  </a:cubicBezTo>
                  <a:cubicBezTo>
                    <a:pt x="3380" y="3837"/>
                    <a:pt x="3124" y="4059"/>
                    <a:pt x="3029" y="4350"/>
                  </a:cubicBezTo>
                  <a:cubicBezTo>
                    <a:pt x="2935" y="4652"/>
                    <a:pt x="2995" y="5017"/>
                    <a:pt x="3064" y="5404"/>
                  </a:cubicBezTo>
                  <a:cubicBezTo>
                    <a:pt x="3085" y="5518"/>
                    <a:pt x="3102" y="5632"/>
                    <a:pt x="3119" y="5746"/>
                  </a:cubicBezTo>
                  <a:cubicBezTo>
                    <a:pt x="3213" y="6430"/>
                    <a:pt x="3059" y="7211"/>
                    <a:pt x="2572" y="7388"/>
                  </a:cubicBezTo>
                  <a:cubicBezTo>
                    <a:pt x="2221" y="7513"/>
                    <a:pt x="1887" y="7239"/>
                    <a:pt x="1712" y="6915"/>
                  </a:cubicBezTo>
                  <a:cubicBezTo>
                    <a:pt x="1545" y="6601"/>
                    <a:pt x="1485" y="6231"/>
                    <a:pt x="1442" y="5866"/>
                  </a:cubicBezTo>
                  <a:cubicBezTo>
                    <a:pt x="1326" y="4886"/>
                    <a:pt x="1309" y="3888"/>
                    <a:pt x="1395" y="2902"/>
                  </a:cubicBezTo>
                  <a:cubicBezTo>
                    <a:pt x="1425" y="2538"/>
                    <a:pt x="1489" y="2127"/>
                    <a:pt x="1737" y="1877"/>
                  </a:cubicBezTo>
                  <a:cubicBezTo>
                    <a:pt x="1917" y="1694"/>
                    <a:pt x="2131" y="1660"/>
                    <a:pt x="2315" y="1643"/>
                  </a:cubicBezTo>
                  <a:cubicBezTo>
                    <a:pt x="3089" y="1569"/>
                    <a:pt x="3872" y="1666"/>
                    <a:pt x="4626" y="1757"/>
                  </a:cubicBezTo>
                  <a:cubicBezTo>
                    <a:pt x="5242" y="1837"/>
                    <a:pt x="5884" y="1916"/>
                    <a:pt x="6504" y="1894"/>
                  </a:cubicBezTo>
                  <a:cubicBezTo>
                    <a:pt x="7219" y="1871"/>
                    <a:pt x="7681" y="1649"/>
                    <a:pt x="7912" y="1198"/>
                  </a:cubicBezTo>
                  <a:cubicBezTo>
                    <a:pt x="7950" y="1124"/>
                    <a:pt x="7989" y="1005"/>
                    <a:pt x="8027" y="885"/>
                  </a:cubicBezTo>
                  <a:cubicBezTo>
                    <a:pt x="8091" y="685"/>
                    <a:pt x="8156" y="475"/>
                    <a:pt x="8267" y="326"/>
                  </a:cubicBezTo>
                  <a:cubicBezTo>
                    <a:pt x="8532" y="-27"/>
                    <a:pt x="8892" y="-10"/>
                    <a:pt x="9213" y="7"/>
                  </a:cubicBezTo>
                  <a:cubicBezTo>
                    <a:pt x="9285" y="13"/>
                    <a:pt x="9349" y="13"/>
                    <a:pt x="9414" y="13"/>
                  </a:cubicBezTo>
                  <a:cubicBezTo>
                    <a:pt x="9414" y="13"/>
                    <a:pt x="9414" y="13"/>
                    <a:pt x="9414" y="13"/>
                  </a:cubicBezTo>
                  <a:lnTo>
                    <a:pt x="16435" y="7"/>
                  </a:lnTo>
                  <a:cubicBezTo>
                    <a:pt x="16645" y="7"/>
                    <a:pt x="17039" y="7"/>
                    <a:pt x="17270" y="372"/>
                  </a:cubicBezTo>
                  <a:cubicBezTo>
                    <a:pt x="17415" y="600"/>
                    <a:pt x="17445" y="896"/>
                    <a:pt x="17467" y="1113"/>
                  </a:cubicBezTo>
                  <a:cubicBezTo>
                    <a:pt x="17561" y="2042"/>
                    <a:pt x="17599" y="3347"/>
                    <a:pt x="16876" y="3917"/>
                  </a:cubicBezTo>
                  <a:cubicBezTo>
                    <a:pt x="16790" y="3985"/>
                    <a:pt x="16701" y="4037"/>
                    <a:pt x="16615" y="4082"/>
                  </a:cubicBezTo>
                  <a:cubicBezTo>
                    <a:pt x="16529" y="4128"/>
                    <a:pt x="16452" y="4173"/>
                    <a:pt x="16384" y="4230"/>
                  </a:cubicBezTo>
                  <a:cubicBezTo>
                    <a:pt x="16059" y="4510"/>
                    <a:pt x="15969" y="5136"/>
                    <a:pt x="16093" y="6202"/>
                  </a:cubicBezTo>
                  <a:cubicBezTo>
                    <a:pt x="16123" y="6436"/>
                    <a:pt x="16157" y="6675"/>
                    <a:pt x="16264" y="6772"/>
                  </a:cubicBezTo>
                  <a:cubicBezTo>
                    <a:pt x="16337" y="6841"/>
                    <a:pt x="16457" y="6846"/>
                    <a:pt x="16589" y="6846"/>
                  </a:cubicBezTo>
                  <a:cubicBezTo>
                    <a:pt x="18181" y="6875"/>
                    <a:pt x="19794" y="6835"/>
                    <a:pt x="21386" y="6727"/>
                  </a:cubicBezTo>
                  <a:cubicBezTo>
                    <a:pt x="21497" y="6715"/>
                    <a:pt x="21591" y="6835"/>
                    <a:pt x="21596" y="6983"/>
                  </a:cubicBezTo>
                  <a:cubicBezTo>
                    <a:pt x="21600" y="7131"/>
                    <a:pt x="21514" y="7257"/>
                    <a:pt x="21403" y="7262"/>
                  </a:cubicBezTo>
                  <a:cubicBezTo>
                    <a:pt x="19803" y="7371"/>
                    <a:pt x="18181" y="7410"/>
                    <a:pt x="16581" y="7382"/>
                  </a:cubicBezTo>
                  <a:cubicBezTo>
                    <a:pt x="16427" y="7382"/>
                    <a:pt x="16213" y="7376"/>
                    <a:pt x="16037" y="7217"/>
                  </a:cubicBezTo>
                  <a:cubicBezTo>
                    <a:pt x="15798" y="7000"/>
                    <a:pt x="15734" y="6624"/>
                    <a:pt x="15695" y="6288"/>
                  </a:cubicBezTo>
                  <a:cubicBezTo>
                    <a:pt x="15597" y="5473"/>
                    <a:pt x="15541" y="4321"/>
                    <a:pt x="16161" y="3786"/>
                  </a:cubicBezTo>
                  <a:cubicBezTo>
                    <a:pt x="16260" y="3700"/>
                    <a:pt x="16363" y="3643"/>
                    <a:pt x="16457" y="3592"/>
                  </a:cubicBezTo>
                  <a:cubicBezTo>
                    <a:pt x="16534" y="3552"/>
                    <a:pt x="16602" y="3512"/>
                    <a:pt x="16666" y="3461"/>
                  </a:cubicBezTo>
                  <a:cubicBezTo>
                    <a:pt x="17060" y="3153"/>
                    <a:pt x="17184" y="2429"/>
                    <a:pt x="17064" y="1187"/>
                  </a:cubicBezTo>
                  <a:cubicBezTo>
                    <a:pt x="17043" y="987"/>
                    <a:pt x="17026" y="828"/>
                    <a:pt x="16962" y="725"/>
                  </a:cubicBezTo>
                  <a:cubicBezTo>
                    <a:pt x="16859" y="566"/>
                    <a:pt x="16636" y="554"/>
                    <a:pt x="16440" y="554"/>
                  </a:cubicBezTo>
                  <a:cubicBezTo>
                    <a:pt x="16440" y="554"/>
                    <a:pt x="16440" y="554"/>
                    <a:pt x="16435" y="554"/>
                  </a:cubicBezTo>
                  <a:lnTo>
                    <a:pt x="9414" y="560"/>
                  </a:lnTo>
                  <a:cubicBezTo>
                    <a:pt x="9414" y="560"/>
                    <a:pt x="9414" y="560"/>
                    <a:pt x="9414" y="560"/>
                  </a:cubicBezTo>
                  <a:cubicBezTo>
                    <a:pt x="9341" y="560"/>
                    <a:pt x="9264" y="554"/>
                    <a:pt x="9191" y="554"/>
                  </a:cubicBezTo>
                  <a:cubicBezTo>
                    <a:pt x="8930" y="537"/>
                    <a:pt x="8686" y="526"/>
                    <a:pt x="8549" y="714"/>
                  </a:cubicBezTo>
                  <a:cubicBezTo>
                    <a:pt x="8494" y="788"/>
                    <a:pt x="8442" y="948"/>
                    <a:pt x="8395" y="1101"/>
                  </a:cubicBezTo>
                  <a:cubicBezTo>
                    <a:pt x="8348" y="1244"/>
                    <a:pt x="8305" y="1392"/>
                    <a:pt x="8241" y="1517"/>
                  </a:cubicBezTo>
                  <a:cubicBezTo>
                    <a:pt x="7929" y="2110"/>
                    <a:pt x="7364" y="2412"/>
                    <a:pt x="6513" y="2441"/>
                  </a:cubicBezTo>
                  <a:cubicBezTo>
                    <a:pt x="5866" y="2458"/>
                    <a:pt x="5216" y="2378"/>
                    <a:pt x="4587" y="2298"/>
                  </a:cubicBezTo>
                  <a:cubicBezTo>
                    <a:pt x="3847" y="2207"/>
                    <a:pt x="3085" y="2110"/>
                    <a:pt x="2341" y="2184"/>
                  </a:cubicBezTo>
                  <a:cubicBezTo>
                    <a:pt x="2212" y="2196"/>
                    <a:pt x="2067" y="2218"/>
                    <a:pt x="1977" y="2310"/>
                  </a:cubicBezTo>
                  <a:cubicBezTo>
                    <a:pt x="1853" y="2435"/>
                    <a:pt x="1814" y="2714"/>
                    <a:pt x="1793" y="2965"/>
                  </a:cubicBezTo>
                  <a:cubicBezTo>
                    <a:pt x="1716" y="3905"/>
                    <a:pt x="1729" y="4852"/>
                    <a:pt x="1840" y="5786"/>
                  </a:cubicBezTo>
                  <a:cubicBezTo>
                    <a:pt x="1870" y="6060"/>
                    <a:pt x="1917" y="6373"/>
                    <a:pt x="2041" y="6601"/>
                  </a:cubicBezTo>
                  <a:cubicBezTo>
                    <a:pt x="2135" y="6778"/>
                    <a:pt x="2311" y="6926"/>
                    <a:pt x="2469" y="6869"/>
                  </a:cubicBezTo>
                  <a:cubicBezTo>
                    <a:pt x="2730" y="6772"/>
                    <a:pt x="2777" y="6214"/>
                    <a:pt x="2726" y="5843"/>
                  </a:cubicBezTo>
                  <a:cubicBezTo>
                    <a:pt x="2713" y="5741"/>
                    <a:pt x="2691" y="5632"/>
                    <a:pt x="2674" y="5524"/>
                  </a:cubicBezTo>
                  <a:cubicBezTo>
                    <a:pt x="2602" y="5091"/>
                    <a:pt x="2516" y="4601"/>
                    <a:pt x="2661" y="4139"/>
                  </a:cubicBezTo>
                  <a:cubicBezTo>
                    <a:pt x="2811" y="3666"/>
                    <a:pt x="3188" y="3330"/>
                    <a:pt x="3641" y="3256"/>
                  </a:cubicBezTo>
                  <a:cubicBezTo>
                    <a:pt x="4022" y="3199"/>
                    <a:pt x="4399" y="3318"/>
                    <a:pt x="4728" y="3421"/>
                  </a:cubicBezTo>
                  <a:cubicBezTo>
                    <a:pt x="5421" y="3643"/>
                    <a:pt x="5802" y="4128"/>
                    <a:pt x="5747" y="4715"/>
                  </a:cubicBezTo>
                  <a:cubicBezTo>
                    <a:pt x="5691" y="5330"/>
                    <a:pt x="5212" y="5575"/>
                    <a:pt x="4861" y="5758"/>
                  </a:cubicBezTo>
                  <a:cubicBezTo>
                    <a:pt x="4634" y="5877"/>
                    <a:pt x="4339" y="6157"/>
                    <a:pt x="4412" y="6402"/>
                  </a:cubicBezTo>
                  <a:cubicBezTo>
                    <a:pt x="4454" y="6550"/>
                    <a:pt x="4596" y="6607"/>
                    <a:pt x="4822" y="6692"/>
                  </a:cubicBezTo>
                  <a:cubicBezTo>
                    <a:pt x="5049" y="6772"/>
                    <a:pt x="5306" y="6869"/>
                    <a:pt x="5464" y="7160"/>
                  </a:cubicBezTo>
                  <a:cubicBezTo>
                    <a:pt x="5610" y="7416"/>
                    <a:pt x="5610" y="7724"/>
                    <a:pt x="5614" y="7992"/>
                  </a:cubicBezTo>
                  <a:cubicBezTo>
                    <a:pt x="5614" y="8191"/>
                    <a:pt x="5618" y="8374"/>
                    <a:pt x="5674" y="8499"/>
                  </a:cubicBezTo>
                  <a:cubicBezTo>
                    <a:pt x="5764" y="8693"/>
                    <a:pt x="5999" y="8773"/>
                    <a:pt x="6371" y="8727"/>
                  </a:cubicBezTo>
                  <a:cubicBezTo>
                    <a:pt x="6406" y="8721"/>
                    <a:pt x="6500" y="8710"/>
                    <a:pt x="6521" y="8681"/>
                  </a:cubicBezTo>
                  <a:cubicBezTo>
                    <a:pt x="6530" y="8670"/>
                    <a:pt x="6542" y="8641"/>
                    <a:pt x="6551" y="8516"/>
                  </a:cubicBezTo>
                  <a:cubicBezTo>
                    <a:pt x="6568" y="8220"/>
                    <a:pt x="6530" y="7923"/>
                    <a:pt x="6491" y="7604"/>
                  </a:cubicBezTo>
                  <a:cubicBezTo>
                    <a:pt x="6453" y="7296"/>
                    <a:pt x="6414" y="6983"/>
                    <a:pt x="6423" y="6652"/>
                  </a:cubicBezTo>
                  <a:cubicBezTo>
                    <a:pt x="6435" y="6197"/>
                    <a:pt x="6590" y="5735"/>
                    <a:pt x="6833" y="5450"/>
                  </a:cubicBezTo>
                  <a:cubicBezTo>
                    <a:pt x="7022" y="5228"/>
                    <a:pt x="7240" y="5125"/>
                    <a:pt x="7471" y="5154"/>
                  </a:cubicBezTo>
                  <a:cubicBezTo>
                    <a:pt x="7732" y="5182"/>
                    <a:pt x="7950" y="5330"/>
                    <a:pt x="8096" y="5575"/>
                  </a:cubicBezTo>
                  <a:cubicBezTo>
                    <a:pt x="8357" y="6008"/>
                    <a:pt x="8335" y="6613"/>
                    <a:pt x="8305" y="6937"/>
                  </a:cubicBezTo>
                  <a:cubicBezTo>
                    <a:pt x="8254" y="7450"/>
                    <a:pt x="8310" y="8100"/>
                    <a:pt x="8622" y="8396"/>
                  </a:cubicBezTo>
                  <a:cubicBezTo>
                    <a:pt x="8716" y="8482"/>
                    <a:pt x="8836" y="8533"/>
                    <a:pt x="8964" y="8584"/>
                  </a:cubicBezTo>
                  <a:cubicBezTo>
                    <a:pt x="9118" y="8647"/>
                    <a:pt x="9294" y="8721"/>
                    <a:pt x="9448" y="8875"/>
                  </a:cubicBezTo>
                  <a:cubicBezTo>
                    <a:pt x="9628" y="9058"/>
                    <a:pt x="9743" y="9354"/>
                    <a:pt x="9764" y="9679"/>
                  </a:cubicBezTo>
                  <a:cubicBezTo>
                    <a:pt x="9782" y="10004"/>
                    <a:pt x="9705" y="10317"/>
                    <a:pt x="9546" y="10539"/>
                  </a:cubicBezTo>
                  <a:cubicBezTo>
                    <a:pt x="9367" y="10796"/>
                    <a:pt x="9110" y="10921"/>
                    <a:pt x="8883" y="11029"/>
                  </a:cubicBezTo>
                  <a:cubicBezTo>
                    <a:pt x="8588" y="11172"/>
                    <a:pt x="8404" y="11269"/>
                    <a:pt x="8357" y="11503"/>
                  </a:cubicBezTo>
                  <a:cubicBezTo>
                    <a:pt x="8335" y="11611"/>
                    <a:pt x="8352" y="11713"/>
                    <a:pt x="8408" y="11816"/>
                  </a:cubicBezTo>
                  <a:cubicBezTo>
                    <a:pt x="8528" y="12033"/>
                    <a:pt x="8806" y="12198"/>
                    <a:pt x="9058" y="12204"/>
                  </a:cubicBezTo>
                  <a:cubicBezTo>
                    <a:pt x="9174" y="12204"/>
                    <a:pt x="9294" y="12198"/>
                    <a:pt x="9418" y="12186"/>
                  </a:cubicBezTo>
                  <a:cubicBezTo>
                    <a:pt x="9786" y="12158"/>
                    <a:pt x="10167" y="12124"/>
                    <a:pt x="10505" y="12403"/>
                  </a:cubicBezTo>
                  <a:cubicBezTo>
                    <a:pt x="11138" y="12927"/>
                    <a:pt x="11095" y="14164"/>
                    <a:pt x="11082" y="14569"/>
                  </a:cubicBezTo>
                  <a:cubicBezTo>
                    <a:pt x="11052" y="15458"/>
                    <a:pt x="10975" y="16353"/>
                    <a:pt x="10856" y="17225"/>
                  </a:cubicBezTo>
                  <a:cubicBezTo>
                    <a:pt x="10838" y="17333"/>
                    <a:pt x="10817" y="17504"/>
                    <a:pt x="10727" y="17635"/>
                  </a:cubicBezTo>
                  <a:cubicBezTo>
                    <a:pt x="10616" y="17794"/>
                    <a:pt x="10466" y="17834"/>
                    <a:pt x="10351" y="17851"/>
                  </a:cubicBezTo>
                  <a:cubicBezTo>
                    <a:pt x="10120" y="17880"/>
                    <a:pt x="9893" y="17863"/>
                    <a:pt x="9675" y="17840"/>
                  </a:cubicBezTo>
                  <a:cubicBezTo>
                    <a:pt x="9491" y="17823"/>
                    <a:pt x="9315" y="17806"/>
                    <a:pt x="9140" y="17817"/>
                  </a:cubicBezTo>
                  <a:cubicBezTo>
                    <a:pt x="8840" y="17840"/>
                    <a:pt x="8455" y="18011"/>
                    <a:pt x="8348" y="18421"/>
                  </a:cubicBezTo>
                  <a:cubicBezTo>
                    <a:pt x="8280" y="18684"/>
                    <a:pt x="8344" y="18997"/>
                    <a:pt x="8408" y="19328"/>
                  </a:cubicBezTo>
                  <a:cubicBezTo>
                    <a:pt x="8421" y="19402"/>
                    <a:pt x="8438" y="19470"/>
                    <a:pt x="8451" y="19544"/>
                  </a:cubicBezTo>
                  <a:cubicBezTo>
                    <a:pt x="8575" y="20205"/>
                    <a:pt x="8477" y="20747"/>
                    <a:pt x="8186" y="21026"/>
                  </a:cubicBezTo>
                  <a:cubicBezTo>
                    <a:pt x="8014" y="21191"/>
                    <a:pt x="7809" y="21225"/>
                    <a:pt x="7659" y="21248"/>
                  </a:cubicBezTo>
                  <a:cubicBezTo>
                    <a:pt x="6555" y="21482"/>
                    <a:pt x="5438" y="21573"/>
                    <a:pt x="4326" y="21573"/>
                  </a:cubicBezTo>
                  <a:close/>
                </a:path>
              </a:pathLst>
            </a:cu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grpSp>
      <p:grpSp>
        <p:nvGrpSpPr>
          <p:cNvPr id="22" name="Group 21">
            <a:extLst>
              <a:ext uri="{FF2B5EF4-FFF2-40B4-BE49-F238E27FC236}">
                <a16:creationId xmlns:a16="http://schemas.microsoft.com/office/drawing/2014/main" id="{5B50A55F-6B64-5E23-5BCE-A0ACC9709B16}"/>
              </a:ext>
            </a:extLst>
          </p:cNvPr>
          <p:cNvGrpSpPr/>
          <p:nvPr/>
        </p:nvGrpSpPr>
        <p:grpSpPr>
          <a:xfrm>
            <a:off x="8434409" y="2701135"/>
            <a:ext cx="2688293" cy="3668695"/>
            <a:chOff x="8434409" y="2701135"/>
            <a:chExt cx="2688293" cy="3668695"/>
          </a:xfrm>
        </p:grpSpPr>
        <p:sp>
          <p:nvSpPr>
            <p:cNvPr id="23" name="Shape">
              <a:extLst>
                <a:ext uri="{FF2B5EF4-FFF2-40B4-BE49-F238E27FC236}">
                  <a16:creationId xmlns:a16="http://schemas.microsoft.com/office/drawing/2014/main" id="{5446F3CB-CC5B-82D9-4CF3-DC515B152C6A}"/>
                </a:ext>
              </a:extLst>
            </p:cNvPr>
            <p:cNvSpPr/>
            <p:nvPr/>
          </p:nvSpPr>
          <p:spPr>
            <a:xfrm>
              <a:off x="8910173" y="3443327"/>
              <a:ext cx="2212529" cy="2926503"/>
            </a:xfrm>
            <a:custGeom>
              <a:avLst/>
              <a:gdLst/>
              <a:ahLst/>
              <a:cxnLst>
                <a:cxn ang="0">
                  <a:pos x="wd2" y="hd2"/>
                </a:cxn>
                <a:cxn ang="5400000">
                  <a:pos x="wd2" y="hd2"/>
                </a:cxn>
                <a:cxn ang="10800000">
                  <a:pos x="wd2" y="hd2"/>
                </a:cxn>
                <a:cxn ang="16200000">
                  <a:pos x="wd2" y="hd2"/>
                </a:cxn>
              </a:cxnLst>
              <a:rect l="0" t="0" r="r" b="b"/>
              <a:pathLst>
                <a:path w="21161" h="21263" extrusionOk="0">
                  <a:moveTo>
                    <a:pt x="20475" y="20578"/>
                  </a:moveTo>
                  <a:lnTo>
                    <a:pt x="19623" y="21035"/>
                  </a:lnTo>
                  <a:cubicBezTo>
                    <a:pt x="18891" y="21432"/>
                    <a:pt x="17878" y="21299"/>
                    <a:pt x="17360" y="20737"/>
                  </a:cubicBezTo>
                  <a:lnTo>
                    <a:pt x="301" y="2406"/>
                  </a:lnTo>
                  <a:cubicBezTo>
                    <a:pt x="-222" y="1849"/>
                    <a:pt x="-47" y="1080"/>
                    <a:pt x="694" y="686"/>
                  </a:cubicBezTo>
                  <a:lnTo>
                    <a:pt x="1545" y="229"/>
                  </a:lnTo>
                  <a:cubicBezTo>
                    <a:pt x="2278" y="-168"/>
                    <a:pt x="3291" y="-35"/>
                    <a:pt x="3809" y="527"/>
                  </a:cubicBezTo>
                  <a:lnTo>
                    <a:pt x="20868" y="18858"/>
                  </a:lnTo>
                  <a:cubicBezTo>
                    <a:pt x="21378" y="19417"/>
                    <a:pt x="21208" y="20181"/>
                    <a:pt x="20475" y="20578"/>
                  </a:cubicBezTo>
                  <a:lnTo>
                    <a:pt x="20475" y="20578"/>
                  </a:lnTo>
                  <a:close/>
                </a:path>
              </a:pathLst>
            </a:custGeom>
            <a:solidFill>
              <a:srgbClr val="CC333B"/>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24" name="Shape">
              <a:extLst>
                <a:ext uri="{FF2B5EF4-FFF2-40B4-BE49-F238E27FC236}">
                  <a16:creationId xmlns:a16="http://schemas.microsoft.com/office/drawing/2014/main" id="{F0C713B3-DA31-FE89-1D71-BF24DD126B4C}"/>
                </a:ext>
              </a:extLst>
            </p:cNvPr>
            <p:cNvSpPr/>
            <p:nvPr/>
          </p:nvSpPr>
          <p:spPr>
            <a:xfrm>
              <a:off x="8929204" y="3500419"/>
              <a:ext cx="2139619" cy="2846724"/>
            </a:xfrm>
            <a:custGeom>
              <a:avLst/>
              <a:gdLst/>
              <a:ahLst/>
              <a:cxnLst>
                <a:cxn ang="0">
                  <a:pos x="wd2" y="hd2"/>
                </a:cxn>
                <a:cxn ang="5400000">
                  <a:pos x="wd2" y="hd2"/>
                </a:cxn>
                <a:cxn ang="10800000">
                  <a:pos x="wd2" y="hd2"/>
                </a:cxn>
                <a:cxn ang="16200000">
                  <a:pos x="wd2" y="hd2"/>
                </a:cxn>
              </a:cxnLst>
              <a:rect l="0" t="0" r="r" b="b"/>
              <a:pathLst>
                <a:path w="21385" h="21426" extrusionOk="0">
                  <a:moveTo>
                    <a:pt x="21064" y="20787"/>
                  </a:moveTo>
                  <a:cubicBezTo>
                    <a:pt x="21188" y="20725"/>
                    <a:pt x="21297" y="20640"/>
                    <a:pt x="21385" y="20554"/>
                  </a:cubicBezTo>
                  <a:lnTo>
                    <a:pt x="21203" y="20649"/>
                  </a:lnTo>
                  <a:cubicBezTo>
                    <a:pt x="20495" y="21028"/>
                    <a:pt x="19485" y="20870"/>
                    <a:pt x="18947" y="20297"/>
                  </a:cubicBezTo>
                  <a:lnTo>
                    <a:pt x="1289" y="1489"/>
                  </a:lnTo>
                  <a:cubicBezTo>
                    <a:pt x="841" y="1013"/>
                    <a:pt x="864" y="411"/>
                    <a:pt x="1288" y="0"/>
                  </a:cubicBezTo>
                  <a:lnTo>
                    <a:pt x="644" y="340"/>
                  </a:lnTo>
                  <a:cubicBezTo>
                    <a:pt x="-64" y="719"/>
                    <a:pt x="-215" y="1488"/>
                    <a:pt x="323" y="2061"/>
                  </a:cubicBezTo>
                  <a:lnTo>
                    <a:pt x="17981" y="20869"/>
                  </a:lnTo>
                  <a:cubicBezTo>
                    <a:pt x="18519" y="21442"/>
                    <a:pt x="19529" y="21600"/>
                    <a:pt x="20242" y="21215"/>
                  </a:cubicBezTo>
                  <a:lnTo>
                    <a:pt x="21064" y="20787"/>
                  </a:lnTo>
                  <a:lnTo>
                    <a:pt x="21064" y="20787"/>
                  </a:lnTo>
                  <a:close/>
                </a:path>
              </a:pathLst>
            </a:custGeom>
            <a:solidFill>
              <a:sysClr val="window" lastClr="FFFFFF">
                <a:alpha val="5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25" name="Shape">
              <a:extLst>
                <a:ext uri="{FF2B5EF4-FFF2-40B4-BE49-F238E27FC236}">
                  <a16:creationId xmlns:a16="http://schemas.microsoft.com/office/drawing/2014/main" id="{24070245-07E5-F3C7-FF0F-1CFD3BEC3DA0}"/>
                </a:ext>
              </a:extLst>
            </p:cNvPr>
            <p:cNvSpPr/>
            <p:nvPr/>
          </p:nvSpPr>
          <p:spPr>
            <a:xfrm>
              <a:off x="8834051" y="3367204"/>
              <a:ext cx="471733" cy="408899"/>
            </a:xfrm>
            <a:custGeom>
              <a:avLst/>
              <a:gdLst/>
              <a:ahLst/>
              <a:cxnLst>
                <a:cxn ang="0">
                  <a:pos x="wd2" y="hd2"/>
                </a:cxn>
                <a:cxn ang="5400000">
                  <a:pos x="wd2" y="hd2"/>
                </a:cxn>
                <a:cxn ang="10800000">
                  <a:pos x="wd2" y="hd2"/>
                </a:cxn>
                <a:cxn ang="16200000">
                  <a:pos x="wd2" y="hd2"/>
                </a:cxn>
              </a:cxnLst>
              <a:rect l="0" t="0" r="r" b="b"/>
              <a:pathLst>
                <a:path w="21600" h="21600" extrusionOk="0">
                  <a:moveTo>
                    <a:pt x="21600" y="7962"/>
                  </a:moveTo>
                  <a:lnTo>
                    <a:pt x="4879" y="21600"/>
                  </a:lnTo>
                  <a:lnTo>
                    <a:pt x="0" y="13638"/>
                  </a:lnTo>
                  <a:lnTo>
                    <a:pt x="16721" y="0"/>
                  </a:lnTo>
                  <a:close/>
                </a:path>
              </a:pathLst>
            </a:custGeom>
            <a:solidFill>
              <a:srgbClr val="010101"/>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26" name="Shape">
              <a:extLst>
                <a:ext uri="{FF2B5EF4-FFF2-40B4-BE49-F238E27FC236}">
                  <a16:creationId xmlns:a16="http://schemas.microsoft.com/office/drawing/2014/main" id="{C033B65E-2D3B-0F87-6922-8FE0D7F23894}"/>
                </a:ext>
              </a:extLst>
            </p:cNvPr>
            <p:cNvSpPr/>
            <p:nvPr/>
          </p:nvSpPr>
          <p:spPr>
            <a:xfrm>
              <a:off x="8653261" y="3100776"/>
              <a:ext cx="525980" cy="516789"/>
            </a:xfrm>
            <a:custGeom>
              <a:avLst/>
              <a:gdLst/>
              <a:ahLst/>
              <a:cxnLst>
                <a:cxn ang="0">
                  <a:pos x="wd2" y="hd2"/>
                </a:cxn>
                <a:cxn ang="5400000">
                  <a:pos x="wd2" y="hd2"/>
                </a:cxn>
                <a:cxn ang="10800000">
                  <a:pos x="wd2" y="hd2"/>
                </a:cxn>
                <a:cxn ang="16200000">
                  <a:pos x="wd2" y="hd2"/>
                </a:cxn>
              </a:cxnLst>
              <a:rect l="0" t="0" r="r" b="b"/>
              <a:pathLst>
                <a:path w="21600" h="21600" extrusionOk="0">
                  <a:moveTo>
                    <a:pt x="13204" y="0"/>
                  </a:moveTo>
                  <a:lnTo>
                    <a:pt x="0" y="9516"/>
                  </a:lnTo>
                  <a:lnTo>
                    <a:pt x="8396" y="21600"/>
                  </a:lnTo>
                  <a:lnTo>
                    <a:pt x="21600" y="12084"/>
                  </a:lnTo>
                  <a:lnTo>
                    <a:pt x="13204" y="0"/>
                  </a:lnTo>
                  <a:close/>
                </a:path>
              </a:pathLst>
            </a:custGeom>
            <a:solidFill>
              <a:srgbClr val="010101"/>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27" name="Shape">
              <a:extLst>
                <a:ext uri="{FF2B5EF4-FFF2-40B4-BE49-F238E27FC236}">
                  <a16:creationId xmlns:a16="http://schemas.microsoft.com/office/drawing/2014/main" id="{952BBC77-64D9-AA37-EDF1-53CEC7AEE513}"/>
                </a:ext>
              </a:extLst>
            </p:cNvPr>
            <p:cNvSpPr/>
            <p:nvPr/>
          </p:nvSpPr>
          <p:spPr>
            <a:xfrm>
              <a:off x="8481986" y="2805803"/>
              <a:ext cx="501528" cy="529723"/>
            </a:xfrm>
            <a:custGeom>
              <a:avLst/>
              <a:gdLst/>
              <a:ahLst/>
              <a:cxnLst>
                <a:cxn ang="0">
                  <a:pos x="wd2" y="hd2"/>
                </a:cxn>
                <a:cxn ang="5400000">
                  <a:pos x="wd2" y="hd2"/>
                </a:cxn>
                <a:cxn ang="10800000">
                  <a:pos x="wd2" y="hd2"/>
                </a:cxn>
                <a:cxn ang="16200000">
                  <a:pos x="wd2" y="hd2"/>
                </a:cxn>
              </a:cxnLst>
              <a:rect l="0" t="0" r="r" b="b"/>
              <a:pathLst>
                <a:path w="21600" h="21600" extrusionOk="0">
                  <a:moveTo>
                    <a:pt x="7059" y="0"/>
                  </a:moveTo>
                  <a:lnTo>
                    <a:pt x="0" y="4747"/>
                  </a:lnTo>
                  <a:cubicBezTo>
                    <a:pt x="3754" y="9766"/>
                    <a:pt x="4034" y="16601"/>
                    <a:pt x="7752" y="21600"/>
                  </a:cubicBezTo>
                  <a:lnTo>
                    <a:pt x="21600" y="12316"/>
                  </a:lnTo>
                  <a:cubicBezTo>
                    <a:pt x="17882" y="7317"/>
                    <a:pt x="10813" y="5018"/>
                    <a:pt x="7059" y="0"/>
                  </a:cubicBezTo>
                  <a:close/>
                </a:path>
              </a:pathLst>
            </a:custGeom>
            <a:solidFill>
              <a:srgbClr val="010101"/>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28" name="Shape">
              <a:extLst>
                <a:ext uri="{FF2B5EF4-FFF2-40B4-BE49-F238E27FC236}">
                  <a16:creationId xmlns:a16="http://schemas.microsoft.com/office/drawing/2014/main" id="{4591B48D-DC6D-4177-9A58-913AAC4A3FD1}"/>
                </a:ext>
              </a:extLst>
            </p:cNvPr>
            <p:cNvSpPr/>
            <p:nvPr/>
          </p:nvSpPr>
          <p:spPr>
            <a:xfrm>
              <a:off x="8434409" y="2701135"/>
              <a:ext cx="200602" cy="225471"/>
            </a:xfrm>
            <a:custGeom>
              <a:avLst/>
              <a:gdLst/>
              <a:ahLst/>
              <a:cxnLst>
                <a:cxn ang="0">
                  <a:pos x="wd2" y="hd2"/>
                </a:cxn>
                <a:cxn ang="5400000">
                  <a:pos x="wd2" y="hd2"/>
                </a:cxn>
                <a:cxn ang="10800000">
                  <a:pos x="wd2" y="hd2"/>
                </a:cxn>
                <a:cxn ang="16200000">
                  <a:pos x="wd2" y="hd2"/>
                </a:cxn>
              </a:cxnLst>
              <a:rect l="0" t="0" r="r" b="b"/>
              <a:pathLst>
                <a:path w="20149" h="21600" extrusionOk="0">
                  <a:moveTo>
                    <a:pt x="565" y="0"/>
                  </a:moveTo>
                  <a:cubicBezTo>
                    <a:pt x="11785" y="1336"/>
                    <a:pt x="15378" y="6157"/>
                    <a:pt x="20149" y="12679"/>
                  </a:cubicBezTo>
                  <a:lnTo>
                    <a:pt x="13429" y="17399"/>
                  </a:lnTo>
                  <a:lnTo>
                    <a:pt x="6913" y="21600"/>
                  </a:lnTo>
                  <a:cubicBezTo>
                    <a:pt x="2225" y="15124"/>
                    <a:pt x="-1451" y="10258"/>
                    <a:pt x="565" y="0"/>
                  </a:cubicBezTo>
                  <a:close/>
                </a:path>
              </a:pathLst>
            </a:custGeom>
            <a:solidFill>
              <a:srgbClr val="CC333B"/>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29" name="Shape">
              <a:extLst>
                <a:ext uri="{FF2B5EF4-FFF2-40B4-BE49-F238E27FC236}">
                  <a16:creationId xmlns:a16="http://schemas.microsoft.com/office/drawing/2014/main" id="{71220C58-9062-054E-55DE-62AC1EC78D99}"/>
                </a:ext>
              </a:extLst>
            </p:cNvPr>
            <p:cNvSpPr/>
            <p:nvPr/>
          </p:nvSpPr>
          <p:spPr>
            <a:xfrm>
              <a:off x="8881627" y="3557511"/>
              <a:ext cx="164033" cy="174795"/>
            </a:xfrm>
            <a:custGeom>
              <a:avLst/>
              <a:gdLst/>
              <a:ahLst/>
              <a:cxnLst>
                <a:cxn ang="0">
                  <a:pos x="wd2" y="hd2"/>
                </a:cxn>
                <a:cxn ang="5400000">
                  <a:pos x="wd2" y="hd2"/>
                </a:cxn>
                <a:cxn ang="10800000">
                  <a:pos x="wd2" y="hd2"/>
                </a:cxn>
                <a:cxn ang="16200000">
                  <a:pos x="wd2" y="hd2"/>
                </a:cxn>
              </a:cxnLst>
              <a:rect l="0" t="0" r="r" b="b"/>
              <a:pathLst>
                <a:path w="21600" h="21600" extrusionOk="0">
                  <a:moveTo>
                    <a:pt x="21600" y="14411"/>
                  </a:moveTo>
                  <a:lnTo>
                    <a:pt x="10789" y="0"/>
                  </a:lnTo>
                  <a:lnTo>
                    <a:pt x="0" y="7189"/>
                  </a:lnTo>
                  <a:lnTo>
                    <a:pt x="10811" y="21600"/>
                  </a:lnTo>
                  <a:lnTo>
                    <a:pt x="21600" y="14411"/>
                  </a:lnTo>
                  <a:close/>
                </a:path>
              </a:pathLst>
            </a:custGeom>
            <a:solidFill>
              <a:srgbClr val="737474"/>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30" name="Shape">
              <a:extLst>
                <a:ext uri="{FF2B5EF4-FFF2-40B4-BE49-F238E27FC236}">
                  <a16:creationId xmlns:a16="http://schemas.microsoft.com/office/drawing/2014/main" id="{2121EF9F-5A63-F1A8-42AF-96A0083FE8A2}"/>
                </a:ext>
              </a:extLst>
            </p:cNvPr>
            <p:cNvSpPr/>
            <p:nvPr/>
          </p:nvSpPr>
          <p:spPr>
            <a:xfrm>
              <a:off x="8510531" y="2891440"/>
              <a:ext cx="437802" cy="696785"/>
            </a:xfrm>
            <a:custGeom>
              <a:avLst/>
              <a:gdLst/>
              <a:ahLst/>
              <a:cxnLst>
                <a:cxn ang="0">
                  <a:pos x="wd2" y="hd2"/>
                </a:cxn>
                <a:cxn ang="5400000">
                  <a:pos x="wd2" y="hd2"/>
                </a:cxn>
                <a:cxn ang="10800000">
                  <a:pos x="wd2" y="hd2"/>
                </a:cxn>
                <a:cxn ang="16200000">
                  <a:pos x="wd2" y="hd2"/>
                </a:cxn>
              </a:cxnLst>
              <a:rect l="0" t="0" r="r" b="b"/>
              <a:pathLst>
                <a:path w="21600" h="21600" extrusionOk="0">
                  <a:moveTo>
                    <a:pt x="21600" y="20491"/>
                  </a:moveTo>
                  <a:lnTo>
                    <a:pt x="12064" y="11991"/>
                  </a:lnTo>
                  <a:lnTo>
                    <a:pt x="11850" y="11811"/>
                  </a:lnTo>
                  <a:lnTo>
                    <a:pt x="11850" y="11811"/>
                  </a:lnTo>
                  <a:cubicBezTo>
                    <a:pt x="7846" y="8145"/>
                    <a:pt x="6574" y="3630"/>
                    <a:pt x="2483" y="0"/>
                  </a:cubicBezTo>
                  <a:lnTo>
                    <a:pt x="0" y="1109"/>
                  </a:lnTo>
                  <a:cubicBezTo>
                    <a:pt x="4091" y="4739"/>
                    <a:pt x="5363" y="9254"/>
                    <a:pt x="9367" y="12920"/>
                  </a:cubicBezTo>
                  <a:lnTo>
                    <a:pt x="9367" y="12920"/>
                  </a:lnTo>
                  <a:lnTo>
                    <a:pt x="9581" y="13100"/>
                  </a:lnTo>
                  <a:lnTo>
                    <a:pt x="19117" y="21600"/>
                  </a:lnTo>
                  <a:lnTo>
                    <a:pt x="21600" y="20491"/>
                  </a:lnTo>
                  <a:close/>
                </a:path>
              </a:pathLst>
            </a:custGeom>
            <a:solidFill>
              <a:srgbClr val="737474"/>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grpSp>
      <p:grpSp>
        <p:nvGrpSpPr>
          <p:cNvPr id="31" name="Group 30">
            <a:extLst>
              <a:ext uri="{FF2B5EF4-FFF2-40B4-BE49-F238E27FC236}">
                <a16:creationId xmlns:a16="http://schemas.microsoft.com/office/drawing/2014/main" id="{151928CF-8DFD-DF7B-CE65-6138CD82C91F}"/>
              </a:ext>
            </a:extLst>
          </p:cNvPr>
          <p:cNvGrpSpPr/>
          <p:nvPr/>
        </p:nvGrpSpPr>
        <p:grpSpPr>
          <a:xfrm>
            <a:off x="427086" y="1776810"/>
            <a:ext cx="3152349" cy="3998586"/>
            <a:chOff x="332936" y="2627766"/>
            <a:chExt cx="2926080" cy="3998586"/>
          </a:xfrm>
        </p:grpSpPr>
        <p:sp>
          <p:nvSpPr>
            <p:cNvPr id="32" name="TextBox 31">
              <a:extLst>
                <a:ext uri="{FF2B5EF4-FFF2-40B4-BE49-F238E27FC236}">
                  <a16:creationId xmlns:a16="http://schemas.microsoft.com/office/drawing/2014/main" id="{A48AC953-A733-C4C7-B1B1-6DEEA0C68C4E}"/>
                </a:ext>
              </a:extLst>
            </p:cNvPr>
            <p:cNvSpPr txBox="1"/>
            <p:nvPr/>
          </p:nvSpPr>
          <p:spPr>
            <a:xfrm>
              <a:off x="332936" y="2627766"/>
              <a:ext cx="2926080" cy="461665"/>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noProof="1" smtClean="0">
                  <a:solidFill>
                    <a:prstClr val="black"/>
                  </a:solidFill>
                </a:rPr>
                <a:t>CONCLUSION</a:t>
              </a:r>
              <a:endParaRPr kumimoji="0" lang="en-US" sz="2400" b="1" i="0" u="none" strike="noStrike" kern="0" cap="none" spc="0" normalizeH="0" baseline="0" noProof="1">
                <a:ln>
                  <a:noFill/>
                </a:ln>
                <a:solidFill>
                  <a:prstClr val="black"/>
                </a:solidFill>
                <a:effectLst/>
                <a:uLnTx/>
                <a:uFillTx/>
              </a:endParaRPr>
            </a:p>
          </p:txBody>
        </p:sp>
        <p:sp>
          <p:nvSpPr>
            <p:cNvPr id="33" name="TextBox 32">
              <a:extLst>
                <a:ext uri="{FF2B5EF4-FFF2-40B4-BE49-F238E27FC236}">
                  <a16:creationId xmlns:a16="http://schemas.microsoft.com/office/drawing/2014/main" id="{080ECAF0-D6D0-5AC3-AA4C-E92F58E5BF27}"/>
                </a:ext>
              </a:extLst>
            </p:cNvPr>
            <p:cNvSpPr txBox="1"/>
            <p:nvPr/>
          </p:nvSpPr>
          <p:spPr>
            <a:xfrm>
              <a:off x="332936" y="3086922"/>
              <a:ext cx="2926080" cy="3539430"/>
            </a:xfrm>
            <a:prstGeom prst="rect">
              <a:avLst/>
            </a:prstGeom>
            <a:noFill/>
          </p:spPr>
          <p:txBody>
            <a:bodyPr wrap="square" lIns="0" rIns="0" rtlCol="0" anchor="t">
              <a:spAutoFit/>
            </a:bodyPr>
            <a:lstStyle/>
            <a:p>
              <a:pPr algn="ctr">
                <a:spcAft>
                  <a:spcPts val="1200"/>
                </a:spcAft>
              </a:pPr>
              <a:r>
                <a:rPr lang="en-US" sz="1600" dirty="0" smtClean="0">
                  <a:latin typeface="Times New Roman" panose="02020603050405020304" pitchFamily="18" charset="0"/>
                  <a:cs typeface="Times New Roman" panose="02020603050405020304" pitchFamily="18" charset="0"/>
                </a:rPr>
                <a:t>The pill detection model using TensorFlow presents a promising solution for individuals with visual impairments, aiding in accurate pill identification and differentiation. Leveraging the power of machine learning, we can enhance medication management, promote safety, and improve accessibility for individuals with visual impairments. Further advancements and collaboration in this field hold immense potential to revolutionize healthcare for all.</a:t>
              </a:r>
            </a:p>
          </p:txBody>
        </p:sp>
      </p:grpSp>
    </p:spTree>
    <p:extLst>
      <p:ext uri="{BB962C8B-B14F-4D97-AF65-F5344CB8AC3E}">
        <p14:creationId xmlns:p14="http://schemas.microsoft.com/office/powerpoint/2010/main" val="353231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0" y="1238865"/>
            <a:ext cx="12123174" cy="5165118"/>
            <a:chOff x="0" y="1181583"/>
            <a:chExt cx="11077993" cy="4494812"/>
          </a:xfrm>
        </p:grpSpPr>
        <p:sp>
          <p:nvSpPr>
            <p:cNvPr id="49" name="Shape">
              <a:extLst>
                <a:ext uri="{FF2B5EF4-FFF2-40B4-BE49-F238E27FC236}">
                  <a16:creationId xmlns:a16="http://schemas.microsoft.com/office/drawing/2014/main" id="{06B94A8D-C25B-90F9-3B25-4AAA823809C6}"/>
                </a:ext>
              </a:extLst>
            </p:cNvPr>
            <p:cNvSpPr/>
            <p:nvPr/>
          </p:nvSpPr>
          <p:spPr>
            <a:xfrm>
              <a:off x="1259079" y="4684281"/>
              <a:ext cx="957089" cy="992114"/>
            </a:xfrm>
            <a:custGeom>
              <a:avLst/>
              <a:gdLst/>
              <a:ahLst/>
              <a:cxnLst>
                <a:cxn ang="0">
                  <a:pos x="wd2" y="hd2"/>
                </a:cxn>
                <a:cxn ang="5400000">
                  <a:pos x="wd2" y="hd2"/>
                </a:cxn>
                <a:cxn ang="10800000">
                  <a:pos x="wd2" y="hd2"/>
                </a:cxn>
                <a:cxn ang="16200000">
                  <a:pos x="wd2" y="hd2"/>
                </a:cxn>
              </a:cxnLst>
              <a:rect l="0" t="0" r="r" b="b"/>
              <a:pathLst>
                <a:path w="21600" h="21600" extrusionOk="0">
                  <a:moveTo>
                    <a:pt x="20553" y="0"/>
                  </a:moveTo>
                  <a:lnTo>
                    <a:pt x="21600" y="21600"/>
                  </a:lnTo>
                  <a:lnTo>
                    <a:pt x="1282" y="21600"/>
                  </a:lnTo>
                  <a:lnTo>
                    <a:pt x="0" y="0"/>
                  </a:lnTo>
                  <a:close/>
                </a:path>
              </a:pathLst>
            </a:custGeom>
            <a:solidFill>
              <a:srgbClr val="4CC1EF">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Shape">
              <a:extLst>
                <a:ext uri="{FF2B5EF4-FFF2-40B4-BE49-F238E27FC236}">
                  <a16:creationId xmlns:a16="http://schemas.microsoft.com/office/drawing/2014/main" id="{2DA74406-01E6-E9E9-519E-C1819738C8D0}"/>
                </a:ext>
              </a:extLst>
            </p:cNvPr>
            <p:cNvSpPr/>
            <p:nvPr/>
          </p:nvSpPr>
          <p:spPr>
            <a:xfrm>
              <a:off x="1259079" y="4551745"/>
              <a:ext cx="975075" cy="138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41" y="0"/>
                  </a:lnTo>
                  <a:lnTo>
                    <a:pt x="21600" y="0"/>
                  </a:lnTo>
                  <a:lnTo>
                    <a:pt x="20174" y="21600"/>
                  </a:lnTo>
                  <a:close/>
                </a:path>
              </a:pathLst>
            </a:custGeom>
            <a:solidFill>
              <a:srgbClr val="4CC1EF">
                <a:lumMod val="50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Shape">
              <a:extLst>
                <a:ext uri="{FF2B5EF4-FFF2-40B4-BE49-F238E27FC236}">
                  <a16:creationId xmlns:a16="http://schemas.microsoft.com/office/drawing/2014/main" id="{B6415739-CE01-8CF2-883E-77B611E9F88B}"/>
                </a:ext>
              </a:extLst>
            </p:cNvPr>
            <p:cNvSpPr/>
            <p:nvPr/>
          </p:nvSpPr>
          <p:spPr>
            <a:xfrm>
              <a:off x="2253088" y="4958815"/>
              <a:ext cx="946675" cy="716633"/>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21600" y="21600"/>
                  </a:lnTo>
                  <a:lnTo>
                    <a:pt x="1037" y="21600"/>
                  </a:lnTo>
                  <a:lnTo>
                    <a:pt x="0" y="0"/>
                  </a:lnTo>
                  <a:close/>
                </a:path>
              </a:pathLst>
            </a:custGeom>
            <a:solidFill>
              <a:srgbClr val="4CC1EF">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Shape">
              <a:extLst>
                <a:ext uri="{FF2B5EF4-FFF2-40B4-BE49-F238E27FC236}">
                  <a16:creationId xmlns:a16="http://schemas.microsoft.com/office/drawing/2014/main" id="{2E586826-9A72-5AD7-0E8E-9AD597038E0A}"/>
                </a:ext>
              </a:extLst>
            </p:cNvPr>
            <p:cNvSpPr/>
            <p:nvPr/>
          </p:nvSpPr>
          <p:spPr>
            <a:xfrm>
              <a:off x="3237630" y="4684281"/>
              <a:ext cx="935314" cy="992114"/>
            </a:xfrm>
            <a:custGeom>
              <a:avLst/>
              <a:gdLst/>
              <a:ahLst/>
              <a:cxnLst>
                <a:cxn ang="0">
                  <a:pos x="wd2" y="hd2"/>
                </a:cxn>
                <a:cxn ang="5400000">
                  <a:pos x="wd2" y="hd2"/>
                </a:cxn>
                <a:cxn ang="10800000">
                  <a:pos x="wd2" y="hd2"/>
                </a:cxn>
                <a:cxn ang="16200000">
                  <a:pos x="wd2" y="hd2"/>
                </a:cxn>
              </a:cxnLst>
              <a:rect l="0" t="0" r="r" b="b"/>
              <a:pathLst>
                <a:path w="21600" h="21600" extrusionOk="0">
                  <a:moveTo>
                    <a:pt x="21053" y="0"/>
                  </a:moveTo>
                  <a:lnTo>
                    <a:pt x="21600" y="21600"/>
                  </a:lnTo>
                  <a:lnTo>
                    <a:pt x="787" y="21600"/>
                  </a:lnTo>
                  <a:lnTo>
                    <a:pt x="0" y="0"/>
                  </a:lnTo>
                  <a:close/>
                </a:path>
              </a:pathLst>
            </a:custGeom>
            <a:solidFill>
              <a:srgbClr val="4CC1EF">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Shape">
              <a:extLst>
                <a:ext uri="{FF2B5EF4-FFF2-40B4-BE49-F238E27FC236}">
                  <a16:creationId xmlns:a16="http://schemas.microsoft.com/office/drawing/2014/main" id="{9503CE7A-1A4D-2328-0723-399B69BBE837}"/>
                </a:ext>
              </a:extLst>
            </p:cNvPr>
            <p:cNvSpPr/>
            <p:nvPr/>
          </p:nvSpPr>
          <p:spPr>
            <a:xfrm>
              <a:off x="3237629" y="4551745"/>
              <a:ext cx="943836" cy="138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3" y="0"/>
                  </a:lnTo>
                  <a:lnTo>
                    <a:pt x="21600" y="0"/>
                  </a:lnTo>
                  <a:lnTo>
                    <a:pt x="20863" y="21600"/>
                  </a:lnTo>
                  <a:close/>
                </a:path>
              </a:pathLst>
            </a:custGeom>
            <a:solidFill>
              <a:srgbClr val="4CC1EF">
                <a:lumMod val="50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Shape">
              <a:extLst>
                <a:ext uri="{FF2B5EF4-FFF2-40B4-BE49-F238E27FC236}">
                  <a16:creationId xmlns:a16="http://schemas.microsoft.com/office/drawing/2014/main" id="{94EAC2AA-40B5-F8A4-C813-61A3C67E703A}"/>
                </a:ext>
              </a:extLst>
            </p:cNvPr>
            <p:cNvSpPr/>
            <p:nvPr/>
          </p:nvSpPr>
          <p:spPr>
            <a:xfrm>
              <a:off x="4231638" y="4684281"/>
              <a:ext cx="923010" cy="992114"/>
            </a:xfrm>
            <a:custGeom>
              <a:avLst/>
              <a:gdLst/>
              <a:ahLst/>
              <a:cxnLst>
                <a:cxn ang="0">
                  <a:pos x="wd2" y="hd2"/>
                </a:cxn>
                <a:cxn ang="5400000">
                  <a:pos x="wd2" y="hd2"/>
                </a:cxn>
                <a:cxn ang="10800000">
                  <a:pos x="wd2" y="hd2"/>
                </a:cxn>
                <a:cxn ang="16200000">
                  <a:pos x="wd2" y="hd2"/>
                </a:cxn>
              </a:cxnLst>
              <a:rect l="0" t="0" r="r" b="b"/>
              <a:pathLst>
                <a:path w="21600" h="21600" extrusionOk="0">
                  <a:moveTo>
                    <a:pt x="21334" y="0"/>
                  </a:moveTo>
                  <a:lnTo>
                    <a:pt x="21600" y="21600"/>
                  </a:lnTo>
                  <a:lnTo>
                    <a:pt x="510" y="21600"/>
                  </a:lnTo>
                  <a:lnTo>
                    <a:pt x="0" y="0"/>
                  </a:lnTo>
                  <a:close/>
                </a:path>
              </a:pathLst>
            </a:custGeom>
            <a:solidFill>
              <a:srgbClr val="4CC1EF">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Shape">
              <a:extLst>
                <a:ext uri="{FF2B5EF4-FFF2-40B4-BE49-F238E27FC236}">
                  <a16:creationId xmlns:a16="http://schemas.microsoft.com/office/drawing/2014/main" id="{44B50AD8-1A6A-6EA0-4AE1-E043A8A7A8A9}"/>
                </a:ext>
              </a:extLst>
            </p:cNvPr>
            <p:cNvSpPr/>
            <p:nvPr/>
          </p:nvSpPr>
          <p:spPr>
            <a:xfrm>
              <a:off x="4231638" y="4551745"/>
              <a:ext cx="927743" cy="138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27" y="0"/>
                  </a:lnTo>
                  <a:lnTo>
                    <a:pt x="21600" y="0"/>
                  </a:lnTo>
                  <a:lnTo>
                    <a:pt x="21225" y="21600"/>
                  </a:lnTo>
                  <a:close/>
                </a:path>
              </a:pathLst>
            </a:custGeom>
            <a:solidFill>
              <a:srgbClr val="4CC1EF">
                <a:lumMod val="50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Shape">
              <a:extLst>
                <a:ext uri="{FF2B5EF4-FFF2-40B4-BE49-F238E27FC236}">
                  <a16:creationId xmlns:a16="http://schemas.microsoft.com/office/drawing/2014/main" id="{2054B03E-29AA-FF39-E2FC-F5553358EEC2}"/>
                </a:ext>
              </a:extLst>
            </p:cNvPr>
            <p:cNvSpPr/>
            <p:nvPr/>
          </p:nvSpPr>
          <p:spPr>
            <a:xfrm>
              <a:off x="5216180" y="4684281"/>
              <a:ext cx="911650" cy="992114"/>
            </a:xfrm>
            <a:custGeom>
              <a:avLst/>
              <a:gdLst/>
              <a:ahLst/>
              <a:cxnLst>
                <a:cxn ang="0">
                  <a:pos x="wd2" y="hd2"/>
                </a:cxn>
                <a:cxn ang="5400000">
                  <a:pos x="wd2" y="hd2"/>
                </a:cxn>
                <a:cxn ang="10800000">
                  <a:pos x="wd2" y="hd2"/>
                </a:cxn>
                <a:cxn ang="16200000">
                  <a:pos x="wd2" y="hd2"/>
                </a:cxn>
              </a:cxnLst>
              <a:rect l="0" t="0" r="r" b="b"/>
              <a:pathLst>
                <a:path w="21600" h="21600" extrusionOk="0">
                  <a:moveTo>
                    <a:pt x="21578" y="0"/>
                  </a:moveTo>
                  <a:lnTo>
                    <a:pt x="21600" y="21600"/>
                  </a:lnTo>
                  <a:lnTo>
                    <a:pt x="247" y="21600"/>
                  </a:lnTo>
                  <a:lnTo>
                    <a:pt x="0" y="0"/>
                  </a:lnTo>
                  <a:close/>
                </a:path>
              </a:pathLst>
            </a:custGeom>
            <a:solidFill>
              <a:srgbClr val="4CC1EF">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 name="Shape">
              <a:extLst>
                <a:ext uri="{FF2B5EF4-FFF2-40B4-BE49-F238E27FC236}">
                  <a16:creationId xmlns:a16="http://schemas.microsoft.com/office/drawing/2014/main" id="{5670302C-7052-CBE8-D349-F7C751FF1EBA}"/>
                </a:ext>
              </a:extLst>
            </p:cNvPr>
            <p:cNvSpPr/>
            <p:nvPr/>
          </p:nvSpPr>
          <p:spPr>
            <a:xfrm>
              <a:off x="5216180" y="4551745"/>
              <a:ext cx="911650" cy="138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59" y="0"/>
                  </a:lnTo>
                  <a:lnTo>
                    <a:pt x="21600" y="0"/>
                  </a:lnTo>
                  <a:lnTo>
                    <a:pt x="21578" y="21600"/>
                  </a:lnTo>
                  <a:close/>
                </a:path>
              </a:pathLst>
            </a:custGeom>
            <a:solidFill>
              <a:srgbClr val="4CC1EF">
                <a:lumMod val="50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8" name="Shape">
              <a:extLst>
                <a:ext uri="{FF2B5EF4-FFF2-40B4-BE49-F238E27FC236}">
                  <a16:creationId xmlns:a16="http://schemas.microsoft.com/office/drawing/2014/main" id="{50BC46E7-0173-14B2-C883-5BFF0F275C01}"/>
                </a:ext>
              </a:extLst>
            </p:cNvPr>
            <p:cNvSpPr/>
            <p:nvPr/>
          </p:nvSpPr>
          <p:spPr>
            <a:xfrm>
              <a:off x="10119958" y="4684281"/>
              <a:ext cx="958035" cy="9921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319" y="21600"/>
                  </a:lnTo>
                  <a:lnTo>
                    <a:pt x="0" y="21600"/>
                  </a:lnTo>
                  <a:lnTo>
                    <a:pt x="1046" y="0"/>
                  </a:lnTo>
                  <a:close/>
                </a:path>
              </a:pathLst>
            </a:custGeom>
            <a:solidFill>
              <a:srgbClr val="4CC1EF">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Shape">
              <a:extLst>
                <a:ext uri="{FF2B5EF4-FFF2-40B4-BE49-F238E27FC236}">
                  <a16:creationId xmlns:a16="http://schemas.microsoft.com/office/drawing/2014/main" id="{D1E7574D-B271-9500-3FA2-50EDA0CF0297}"/>
                </a:ext>
              </a:extLst>
            </p:cNvPr>
            <p:cNvSpPr/>
            <p:nvPr/>
          </p:nvSpPr>
          <p:spPr>
            <a:xfrm>
              <a:off x="10101025" y="4551745"/>
              <a:ext cx="976024" cy="138215"/>
            </a:xfrm>
            <a:custGeom>
              <a:avLst/>
              <a:gdLst/>
              <a:ahLst/>
              <a:cxnLst>
                <a:cxn ang="0">
                  <a:pos x="wd2" y="hd2"/>
                </a:cxn>
                <a:cxn ang="5400000">
                  <a:pos x="wd2" y="hd2"/>
                </a:cxn>
                <a:cxn ang="10800000">
                  <a:pos x="wd2" y="hd2"/>
                </a:cxn>
                <a:cxn ang="16200000">
                  <a:pos x="wd2" y="hd2"/>
                </a:cxn>
              </a:cxnLst>
              <a:rect l="0" t="0" r="r" b="b"/>
              <a:pathLst>
                <a:path w="21600" h="21600" extrusionOk="0">
                  <a:moveTo>
                    <a:pt x="1425" y="21600"/>
                  </a:moveTo>
                  <a:lnTo>
                    <a:pt x="0" y="0"/>
                  </a:lnTo>
                  <a:lnTo>
                    <a:pt x="19861" y="0"/>
                  </a:lnTo>
                  <a:lnTo>
                    <a:pt x="21600" y="21600"/>
                  </a:lnTo>
                  <a:close/>
                </a:path>
              </a:pathLst>
            </a:custGeom>
            <a:solidFill>
              <a:srgbClr val="4CC1EF">
                <a:lumMod val="50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 name="Shape">
              <a:extLst>
                <a:ext uri="{FF2B5EF4-FFF2-40B4-BE49-F238E27FC236}">
                  <a16:creationId xmlns:a16="http://schemas.microsoft.com/office/drawing/2014/main" id="{9B7B00E9-2983-2352-3349-0D9C664EBCE2}"/>
                </a:ext>
              </a:extLst>
            </p:cNvPr>
            <p:cNvSpPr/>
            <p:nvPr/>
          </p:nvSpPr>
          <p:spPr>
            <a:xfrm>
              <a:off x="9144883" y="4684281"/>
              <a:ext cx="945728" cy="9921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62" y="21600"/>
                  </a:lnTo>
                  <a:lnTo>
                    <a:pt x="0" y="21600"/>
                  </a:lnTo>
                  <a:lnTo>
                    <a:pt x="800" y="0"/>
                  </a:lnTo>
                  <a:close/>
                </a:path>
              </a:pathLst>
            </a:custGeom>
            <a:solidFill>
              <a:srgbClr val="4CC1EF">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Shape">
              <a:extLst>
                <a:ext uri="{FF2B5EF4-FFF2-40B4-BE49-F238E27FC236}">
                  <a16:creationId xmlns:a16="http://schemas.microsoft.com/office/drawing/2014/main" id="{9F9AD5C0-4D8F-6165-062F-A69BD0153296}"/>
                </a:ext>
              </a:extLst>
            </p:cNvPr>
            <p:cNvSpPr/>
            <p:nvPr/>
          </p:nvSpPr>
          <p:spPr>
            <a:xfrm>
              <a:off x="9125950" y="4551745"/>
              <a:ext cx="959928" cy="138215"/>
            </a:xfrm>
            <a:custGeom>
              <a:avLst/>
              <a:gdLst/>
              <a:ahLst/>
              <a:cxnLst>
                <a:cxn ang="0">
                  <a:pos x="wd2" y="hd2"/>
                </a:cxn>
                <a:cxn ang="5400000">
                  <a:pos x="wd2" y="hd2"/>
                </a:cxn>
                <a:cxn ang="10800000">
                  <a:pos x="wd2" y="hd2"/>
                </a:cxn>
                <a:cxn ang="16200000">
                  <a:pos x="wd2" y="hd2"/>
                </a:cxn>
              </a:cxnLst>
              <a:rect l="0" t="0" r="r" b="b"/>
              <a:pathLst>
                <a:path w="21600" h="21600" extrusionOk="0">
                  <a:moveTo>
                    <a:pt x="1108" y="21600"/>
                  </a:moveTo>
                  <a:lnTo>
                    <a:pt x="0" y="0"/>
                  </a:lnTo>
                  <a:lnTo>
                    <a:pt x="20194" y="0"/>
                  </a:lnTo>
                  <a:lnTo>
                    <a:pt x="21600" y="21600"/>
                  </a:lnTo>
                  <a:close/>
                </a:path>
              </a:pathLst>
            </a:custGeom>
            <a:solidFill>
              <a:srgbClr val="4CC1EF">
                <a:lumMod val="50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Shape">
              <a:extLst>
                <a:ext uri="{FF2B5EF4-FFF2-40B4-BE49-F238E27FC236}">
                  <a16:creationId xmlns:a16="http://schemas.microsoft.com/office/drawing/2014/main" id="{B12C5A16-3E0E-B6F0-A5C0-459C3BE5D94D}"/>
                </a:ext>
              </a:extLst>
            </p:cNvPr>
            <p:cNvSpPr/>
            <p:nvPr/>
          </p:nvSpPr>
          <p:spPr>
            <a:xfrm>
              <a:off x="8160340" y="4684281"/>
              <a:ext cx="935317" cy="9921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21600"/>
                  </a:lnTo>
                  <a:lnTo>
                    <a:pt x="0" y="21600"/>
                  </a:lnTo>
                  <a:lnTo>
                    <a:pt x="547" y="0"/>
                  </a:lnTo>
                  <a:close/>
                </a:path>
              </a:pathLst>
            </a:custGeom>
            <a:solidFill>
              <a:srgbClr val="4CC1EF">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 name="Shape">
              <a:extLst>
                <a:ext uri="{FF2B5EF4-FFF2-40B4-BE49-F238E27FC236}">
                  <a16:creationId xmlns:a16="http://schemas.microsoft.com/office/drawing/2014/main" id="{F790E4B8-C882-01CE-E90B-F745B50E4180}"/>
                </a:ext>
              </a:extLst>
            </p:cNvPr>
            <p:cNvSpPr/>
            <p:nvPr/>
          </p:nvSpPr>
          <p:spPr>
            <a:xfrm>
              <a:off x="8150874" y="4551745"/>
              <a:ext cx="944783" cy="138215"/>
            </a:xfrm>
            <a:custGeom>
              <a:avLst/>
              <a:gdLst/>
              <a:ahLst/>
              <a:cxnLst>
                <a:cxn ang="0">
                  <a:pos x="wd2" y="hd2"/>
                </a:cxn>
                <a:cxn ang="5400000">
                  <a:pos x="wd2" y="hd2"/>
                </a:cxn>
                <a:cxn ang="10800000">
                  <a:pos x="wd2" y="hd2"/>
                </a:cxn>
                <a:cxn ang="16200000">
                  <a:pos x="wd2" y="hd2"/>
                </a:cxn>
              </a:cxnLst>
              <a:rect l="0" t="0" r="r" b="b"/>
              <a:pathLst>
                <a:path w="21600" h="21600" extrusionOk="0">
                  <a:moveTo>
                    <a:pt x="758" y="21600"/>
                  </a:moveTo>
                  <a:lnTo>
                    <a:pt x="0" y="0"/>
                  </a:lnTo>
                  <a:lnTo>
                    <a:pt x="20518" y="0"/>
                  </a:lnTo>
                  <a:lnTo>
                    <a:pt x="21600" y="21600"/>
                  </a:lnTo>
                  <a:close/>
                </a:path>
              </a:pathLst>
            </a:custGeom>
            <a:solidFill>
              <a:srgbClr val="4CC1EF">
                <a:lumMod val="50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4" name="Shape">
              <a:extLst>
                <a:ext uri="{FF2B5EF4-FFF2-40B4-BE49-F238E27FC236}">
                  <a16:creationId xmlns:a16="http://schemas.microsoft.com/office/drawing/2014/main" id="{4E24D786-EDAE-1B50-D27A-3D7110290BB3}"/>
                </a:ext>
              </a:extLst>
            </p:cNvPr>
            <p:cNvSpPr/>
            <p:nvPr/>
          </p:nvSpPr>
          <p:spPr>
            <a:xfrm>
              <a:off x="7185265" y="4684281"/>
              <a:ext cx="923956" cy="9921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069" y="21600"/>
                  </a:lnTo>
                  <a:lnTo>
                    <a:pt x="0" y="21600"/>
                  </a:lnTo>
                  <a:lnTo>
                    <a:pt x="288" y="0"/>
                  </a:lnTo>
                  <a:close/>
                </a:path>
              </a:pathLst>
            </a:custGeom>
            <a:solidFill>
              <a:srgbClr val="4CC1EF">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5" name="Shape">
              <a:extLst>
                <a:ext uri="{FF2B5EF4-FFF2-40B4-BE49-F238E27FC236}">
                  <a16:creationId xmlns:a16="http://schemas.microsoft.com/office/drawing/2014/main" id="{C6B151F0-0F32-4263-E6FF-2AE911676298}"/>
                </a:ext>
              </a:extLst>
            </p:cNvPr>
            <p:cNvSpPr/>
            <p:nvPr/>
          </p:nvSpPr>
          <p:spPr>
            <a:xfrm>
              <a:off x="7185265" y="4551745"/>
              <a:ext cx="927743" cy="138215"/>
            </a:xfrm>
            <a:custGeom>
              <a:avLst/>
              <a:gdLst/>
              <a:ahLst/>
              <a:cxnLst>
                <a:cxn ang="0">
                  <a:pos x="wd2" y="hd2"/>
                </a:cxn>
                <a:cxn ang="5400000">
                  <a:pos x="wd2" y="hd2"/>
                </a:cxn>
                <a:cxn ang="10800000">
                  <a:pos x="wd2" y="hd2"/>
                </a:cxn>
                <a:cxn ang="16200000">
                  <a:pos x="wd2" y="hd2"/>
                </a:cxn>
              </a:cxnLst>
              <a:rect l="0" t="0" r="r" b="b"/>
              <a:pathLst>
                <a:path w="21600" h="21600" extrusionOk="0">
                  <a:moveTo>
                    <a:pt x="375" y="21600"/>
                  </a:moveTo>
                  <a:lnTo>
                    <a:pt x="0" y="0"/>
                  </a:lnTo>
                  <a:lnTo>
                    <a:pt x="20873" y="0"/>
                  </a:lnTo>
                  <a:lnTo>
                    <a:pt x="21600" y="21600"/>
                  </a:lnTo>
                  <a:close/>
                </a:path>
              </a:pathLst>
            </a:custGeom>
            <a:solidFill>
              <a:srgbClr val="4CC1EF">
                <a:lumMod val="50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6" name="Shape">
              <a:extLst>
                <a:ext uri="{FF2B5EF4-FFF2-40B4-BE49-F238E27FC236}">
                  <a16:creationId xmlns:a16="http://schemas.microsoft.com/office/drawing/2014/main" id="{E05091E5-66F0-66EB-82A7-3988045DE793}"/>
                </a:ext>
              </a:extLst>
            </p:cNvPr>
            <p:cNvSpPr/>
            <p:nvPr/>
          </p:nvSpPr>
          <p:spPr>
            <a:xfrm>
              <a:off x="6210189" y="4684281"/>
              <a:ext cx="911650" cy="9921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3" y="21600"/>
                  </a:lnTo>
                  <a:lnTo>
                    <a:pt x="0" y="21600"/>
                  </a:lnTo>
                  <a:lnTo>
                    <a:pt x="0" y="0"/>
                  </a:lnTo>
                  <a:close/>
                </a:path>
              </a:pathLst>
            </a:custGeom>
            <a:solidFill>
              <a:srgbClr val="4CC1EF">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Shape">
              <a:extLst>
                <a:ext uri="{FF2B5EF4-FFF2-40B4-BE49-F238E27FC236}">
                  <a16:creationId xmlns:a16="http://schemas.microsoft.com/office/drawing/2014/main" id="{D0676288-D80F-634F-AE4F-9AE447C2275C}"/>
                </a:ext>
              </a:extLst>
            </p:cNvPr>
            <p:cNvSpPr/>
            <p:nvPr/>
          </p:nvSpPr>
          <p:spPr>
            <a:xfrm>
              <a:off x="6210189" y="4551745"/>
              <a:ext cx="911650" cy="138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241" y="0"/>
                  </a:lnTo>
                  <a:lnTo>
                    <a:pt x="21600" y="21600"/>
                  </a:lnTo>
                  <a:close/>
                </a:path>
              </a:pathLst>
            </a:custGeom>
            <a:solidFill>
              <a:srgbClr val="4CC1EF">
                <a:lumMod val="50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Shape">
              <a:extLst>
                <a:ext uri="{FF2B5EF4-FFF2-40B4-BE49-F238E27FC236}">
                  <a16:creationId xmlns:a16="http://schemas.microsoft.com/office/drawing/2014/main" id="{AFC3F76B-54FA-5DCF-BFDF-F847987118E2}"/>
                </a:ext>
              </a:extLst>
            </p:cNvPr>
            <p:cNvSpPr/>
            <p:nvPr/>
          </p:nvSpPr>
          <p:spPr>
            <a:xfrm>
              <a:off x="2224687" y="4085034"/>
              <a:ext cx="1014837" cy="7223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411" y="21600"/>
                  </a:lnTo>
                  <a:lnTo>
                    <a:pt x="0" y="21600"/>
                  </a:lnTo>
                  <a:lnTo>
                    <a:pt x="1572" y="0"/>
                  </a:lnTo>
                  <a:close/>
                </a:path>
              </a:pathLst>
            </a:custGeom>
            <a:solidFill>
              <a:srgbClr val="A2B96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Shape">
              <a:extLst>
                <a:ext uri="{FF2B5EF4-FFF2-40B4-BE49-F238E27FC236}">
                  <a16:creationId xmlns:a16="http://schemas.microsoft.com/office/drawing/2014/main" id="{B9210D53-F4FC-34BC-6AA4-74DF696B032A}"/>
                </a:ext>
              </a:extLst>
            </p:cNvPr>
            <p:cNvSpPr/>
            <p:nvPr/>
          </p:nvSpPr>
          <p:spPr>
            <a:xfrm>
              <a:off x="2224687" y="4807348"/>
              <a:ext cx="958982" cy="1524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51" y="21600"/>
                  </a:lnTo>
                  <a:lnTo>
                    <a:pt x="149" y="21600"/>
                  </a:lnTo>
                  <a:lnTo>
                    <a:pt x="0" y="0"/>
                  </a:lnTo>
                  <a:close/>
                </a:path>
              </a:pathLst>
            </a:custGeom>
            <a:solidFill>
              <a:srgbClr val="A2B969">
                <a:lumMod val="75000"/>
              </a:srgb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 name="Shape">
              <a:extLst>
                <a:ext uri="{FF2B5EF4-FFF2-40B4-BE49-F238E27FC236}">
                  <a16:creationId xmlns:a16="http://schemas.microsoft.com/office/drawing/2014/main" id="{5DF52AE0-6415-0C2B-B15B-81149B6F9A2B}"/>
                </a:ext>
              </a:extLst>
            </p:cNvPr>
            <p:cNvSpPr/>
            <p:nvPr/>
          </p:nvSpPr>
          <p:spPr>
            <a:xfrm>
              <a:off x="8321275" y="4822022"/>
              <a:ext cx="554196" cy="716632"/>
            </a:xfrm>
            <a:custGeom>
              <a:avLst/>
              <a:gdLst/>
              <a:ahLst/>
              <a:cxnLst>
                <a:cxn ang="0">
                  <a:pos x="wd2" y="hd2"/>
                </a:cxn>
                <a:cxn ang="5400000">
                  <a:pos x="wd2" y="hd2"/>
                </a:cxn>
                <a:cxn ang="10800000">
                  <a:pos x="wd2" y="hd2"/>
                </a:cxn>
                <a:cxn ang="16200000">
                  <a:pos x="wd2" y="hd2"/>
                </a:cxn>
              </a:cxnLst>
              <a:rect l="0" t="0" r="r" b="b"/>
              <a:pathLst>
                <a:path w="21578" h="21600" extrusionOk="0">
                  <a:moveTo>
                    <a:pt x="20089" y="12269"/>
                  </a:moveTo>
                  <a:cubicBezTo>
                    <a:pt x="20347" y="12498"/>
                    <a:pt x="20605" y="12783"/>
                    <a:pt x="20789" y="13040"/>
                  </a:cubicBezTo>
                  <a:cubicBezTo>
                    <a:pt x="20973" y="13325"/>
                    <a:pt x="21158" y="13610"/>
                    <a:pt x="21268" y="13924"/>
                  </a:cubicBezTo>
                  <a:cubicBezTo>
                    <a:pt x="21379" y="14238"/>
                    <a:pt x="21489" y="14581"/>
                    <a:pt x="21526" y="14923"/>
                  </a:cubicBezTo>
                  <a:cubicBezTo>
                    <a:pt x="21563" y="15265"/>
                    <a:pt x="21600" y="15636"/>
                    <a:pt x="21563" y="16036"/>
                  </a:cubicBezTo>
                  <a:cubicBezTo>
                    <a:pt x="21526" y="16464"/>
                    <a:pt x="21489" y="16892"/>
                    <a:pt x="21379" y="17263"/>
                  </a:cubicBezTo>
                  <a:cubicBezTo>
                    <a:pt x="21268" y="17662"/>
                    <a:pt x="21121" y="18005"/>
                    <a:pt x="20937" y="18347"/>
                  </a:cubicBezTo>
                  <a:cubicBezTo>
                    <a:pt x="20752" y="18690"/>
                    <a:pt x="20494" y="19003"/>
                    <a:pt x="20199" y="19289"/>
                  </a:cubicBezTo>
                  <a:cubicBezTo>
                    <a:pt x="19904" y="19574"/>
                    <a:pt x="19573" y="19859"/>
                    <a:pt x="19204" y="20116"/>
                  </a:cubicBezTo>
                  <a:cubicBezTo>
                    <a:pt x="18836" y="20373"/>
                    <a:pt x="18393" y="20573"/>
                    <a:pt x="17914" y="20773"/>
                  </a:cubicBezTo>
                  <a:cubicBezTo>
                    <a:pt x="17435" y="20972"/>
                    <a:pt x="16882" y="21115"/>
                    <a:pt x="16292" y="21229"/>
                  </a:cubicBezTo>
                  <a:cubicBezTo>
                    <a:pt x="15702" y="21343"/>
                    <a:pt x="15039" y="21457"/>
                    <a:pt x="14302" y="21514"/>
                  </a:cubicBezTo>
                  <a:cubicBezTo>
                    <a:pt x="13602" y="21571"/>
                    <a:pt x="12791" y="21600"/>
                    <a:pt x="11980" y="21600"/>
                  </a:cubicBezTo>
                  <a:lnTo>
                    <a:pt x="0" y="21600"/>
                  </a:lnTo>
                  <a:lnTo>
                    <a:pt x="74" y="19859"/>
                  </a:lnTo>
                  <a:cubicBezTo>
                    <a:pt x="369" y="19859"/>
                    <a:pt x="664" y="19859"/>
                    <a:pt x="885" y="19831"/>
                  </a:cubicBezTo>
                  <a:cubicBezTo>
                    <a:pt x="1143" y="19802"/>
                    <a:pt x="1364" y="19774"/>
                    <a:pt x="1548" y="19745"/>
                  </a:cubicBezTo>
                  <a:cubicBezTo>
                    <a:pt x="1732" y="19717"/>
                    <a:pt x="1917" y="19660"/>
                    <a:pt x="2064" y="19574"/>
                  </a:cubicBezTo>
                  <a:cubicBezTo>
                    <a:pt x="2212" y="19517"/>
                    <a:pt x="2359" y="19431"/>
                    <a:pt x="2433" y="19346"/>
                  </a:cubicBezTo>
                  <a:cubicBezTo>
                    <a:pt x="2506" y="19260"/>
                    <a:pt x="2617" y="19146"/>
                    <a:pt x="2691" y="19032"/>
                  </a:cubicBezTo>
                  <a:cubicBezTo>
                    <a:pt x="2764" y="18889"/>
                    <a:pt x="2838" y="18747"/>
                    <a:pt x="2912" y="18575"/>
                  </a:cubicBezTo>
                  <a:cubicBezTo>
                    <a:pt x="2986" y="18404"/>
                    <a:pt x="3023" y="18204"/>
                    <a:pt x="3059" y="17976"/>
                  </a:cubicBezTo>
                  <a:cubicBezTo>
                    <a:pt x="3096" y="17748"/>
                    <a:pt x="3133" y="17520"/>
                    <a:pt x="3133" y="17263"/>
                  </a:cubicBezTo>
                  <a:lnTo>
                    <a:pt x="3649" y="4651"/>
                  </a:lnTo>
                  <a:cubicBezTo>
                    <a:pt x="3649" y="4394"/>
                    <a:pt x="3649" y="4166"/>
                    <a:pt x="3649" y="3938"/>
                  </a:cubicBezTo>
                  <a:cubicBezTo>
                    <a:pt x="3649" y="3709"/>
                    <a:pt x="3612" y="3538"/>
                    <a:pt x="3575" y="3367"/>
                  </a:cubicBezTo>
                  <a:cubicBezTo>
                    <a:pt x="3538" y="3196"/>
                    <a:pt x="3502" y="3025"/>
                    <a:pt x="3428" y="2910"/>
                  </a:cubicBezTo>
                  <a:cubicBezTo>
                    <a:pt x="3354" y="2768"/>
                    <a:pt x="3281" y="2654"/>
                    <a:pt x="3207" y="2568"/>
                  </a:cubicBezTo>
                  <a:cubicBezTo>
                    <a:pt x="3133" y="2482"/>
                    <a:pt x="2986" y="2397"/>
                    <a:pt x="2838" y="2311"/>
                  </a:cubicBezTo>
                  <a:cubicBezTo>
                    <a:pt x="2691" y="2226"/>
                    <a:pt x="2506" y="2197"/>
                    <a:pt x="2322" y="2140"/>
                  </a:cubicBezTo>
                  <a:cubicBezTo>
                    <a:pt x="2138" y="2083"/>
                    <a:pt x="1880" y="2054"/>
                    <a:pt x="1622" y="2026"/>
                  </a:cubicBezTo>
                  <a:cubicBezTo>
                    <a:pt x="1364" y="1997"/>
                    <a:pt x="1069" y="1997"/>
                    <a:pt x="774" y="1997"/>
                  </a:cubicBezTo>
                  <a:lnTo>
                    <a:pt x="848" y="228"/>
                  </a:lnTo>
                  <a:lnTo>
                    <a:pt x="9731" y="0"/>
                  </a:lnTo>
                  <a:lnTo>
                    <a:pt x="10984" y="0"/>
                  </a:lnTo>
                  <a:cubicBezTo>
                    <a:pt x="11980" y="0"/>
                    <a:pt x="12901" y="29"/>
                    <a:pt x="13749" y="86"/>
                  </a:cubicBezTo>
                  <a:cubicBezTo>
                    <a:pt x="14597" y="143"/>
                    <a:pt x="15334" y="228"/>
                    <a:pt x="16034" y="342"/>
                  </a:cubicBezTo>
                  <a:cubicBezTo>
                    <a:pt x="16698" y="457"/>
                    <a:pt x="17287" y="599"/>
                    <a:pt x="17803" y="770"/>
                  </a:cubicBezTo>
                  <a:cubicBezTo>
                    <a:pt x="18319" y="942"/>
                    <a:pt x="18762" y="1141"/>
                    <a:pt x="19094" y="1398"/>
                  </a:cubicBezTo>
                  <a:cubicBezTo>
                    <a:pt x="19462" y="1626"/>
                    <a:pt x="19757" y="1883"/>
                    <a:pt x="20015" y="2169"/>
                  </a:cubicBezTo>
                  <a:cubicBezTo>
                    <a:pt x="20273" y="2454"/>
                    <a:pt x="20494" y="2739"/>
                    <a:pt x="20642" y="3053"/>
                  </a:cubicBezTo>
                  <a:cubicBezTo>
                    <a:pt x="20789" y="3367"/>
                    <a:pt x="20937" y="3709"/>
                    <a:pt x="21010" y="4080"/>
                  </a:cubicBezTo>
                  <a:cubicBezTo>
                    <a:pt x="21084" y="4451"/>
                    <a:pt x="21121" y="4822"/>
                    <a:pt x="21084" y="5222"/>
                  </a:cubicBezTo>
                  <a:cubicBezTo>
                    <a:pt x="21084" y="5536"/>
                    <a:pt x="21010" y="5821"/>
                    <a:pt x="20937" y="6106"/>
                  </a:cubicBezTo>
                  <a:cubicBezTo>
                    <a:pt x="20863" y="6392"/>
                    <a:pt x="20752" y="6648"/>
                    <a:pt x="20642" y="6905"/>
                  </a:cubicBezTo>
                  <a:cubicBezTo>
                    <a:pt x="20494" y="7162"/>
                    <a:pt x="20347" y="7419"/>
                    <a:pt x="20162" y="7647"/>
                  </a:cubicBezTo>
                  <a:cubicBezTo>
                    <a:pt x="19978" y="7875"/>
                    <a:pt x="19757" y="8104"/>
                    <a:pt x="19499" y="8303"/>
                  </a:cubicBezTo>
                  <a:cubicBezTo>
                    <a:pt x="19241" y="8503"/>
                    <a:pt x="18983" y="8703"/>
                    <a:pt x="18651" y="8903"/>
                  </a:cubicBezTo>
                  <a:cubicBezTo>
                    <a:pt x="18319" y="9102"/>
                    <a:pt x="17988" y="9273"/>
                    <a:pt x="17656" y="9416"/>
                  </a:cubicBezTo>
                  <a:cubicBezTo>
                    <a:pt x="17287" y="9587"/>
                    <a:pt x="16882" y="9730"/>
                    <a:pt x="16476" y="9873"/>
                  </a:cubicBezTo>
                  <a:cubicBezTo>
                    <a:pt x="16034" y="10015"/>
                    <a:pt x="15592" y="10158"/>
                    <a:pt x="15113" y="10272"/>
                  </a:cubicBezTo>
                  <a:cubicBezTo>
                    <a:pt x="15666" y="10358"/>
                    <a:pt x="16182" y="10472"/>
                    <a:pt x="16698" y="10615"/>
                  </a:cubicBezTo>
                  <a:cubicBezTo>
                    <a:pt x="17214" y="10757"/>
                    <a:pt x="17619" y="10900"/>
                    <a:pt x="18061" y="11071"/>
                  </a:cubicBezTo>
                  <a:cubicBezTo>
                    <a:pt x="18467" y="11242"/>
                    <a:pt x="18872" y="11413"/>
                    <a:pt x="19204" y="11642"/>
                  </a:cubicBezTo>
                  <a:cubicBezTo>
                    <a:pt x="19499" y="11813"/>
                    <a:pt x="19794" y="12041"/>
                    <a:pt x="20089" y="12269"/>
                  </a:cubicBezTo>
                  <a:close/>
                  <a:moveTo>
                    <a:pt x="14044" y="18718"/>
                  </a:moveTo>
                  <a:cubicBezTo>
                    <a:pt x="14191" y="18547"/>
                    <a:pt x="14302" y="18347"/>
                    <a:pt x="14412" y="18119"/>
                  </a:cubicBezTo>
                  <a:cubicBezTo>
                    <a:pt x="14523" y="17891"/>
                    <a:pt x="14634" y="17662"/>
                    <a:pt x="14707" y="17405"/>
                  </a:cubicBezTo>
                  <a:cubicBezTo>
                    <a:pt x="14781" y="17149"/>
                    <a:pt x="14855" y="16863"/>
                    <a:pt x="14892" y="16549"/>
                  </a:cubicBezTo>
                  <a:cubicBezTo>
                    <a:pt x="14928" y="16236"/>
                    <a:pt x="14965" y="15922"/>
                    <a:pt x="15002" y="15551"/>
                  </a:cubicBezTo>
                  <a:cubicBezTo>
                    <a:pt x="15002" y="15265"/>
                    <a:pt x="15002" y="15009"/>
                    <a:pt x="15002" y="14752"/>
                  </a:cubicBezTo>
                  <a:cubicBezTo>
                    <a:pt x="15002" y="14495"/>
                    <a:pt x="14965" y="14267"/>
                    <a:pt x="14928" y="14038"/>
                  </a:cubicBezTo>
                  <a:cubicBezTo>
                    <a:pt x="14892" y="13810"/>
                    <a:pt x="14855" y="13610"/>
                    <a:pt x="14781" y="13411"/>
                  </a:cubicBezTo>
                  <a:cubicBezTo>
                    <a:pt x="14707" y="13211"/>
                    <a:pt x="14670" y="13040"/>
                    <a:pt x="14560" y="12897"/>
                  </a:cubicBezTo>
                  <a:cubicBezTo>
                    <a:pt x="14486" y="12726"/>
                    <a:pt x="14376" y="12583"/>
                    <a:pt x="14302" y="12469"/>
                  </a:cubicBezTo>
                  <a:cubicBezTo>
                    <a:pt x="14191" y="12326"/>
                    <a:pt x="14081" y="12212"/>
                    <a:pt x="13970" y="12098"/>
                  </a:cubicBezTo>
                  <a:cubicBezTo>
                    <a:pt x="13860" y="11984"/>
                    <a:pt x="13749" y="11898"/>
                    <a:pt x="13602" y="11813"/>
                  </a:cubicBezTo>
                  <a:cubicBezTo>
                    <a:pt x="13454" y="11727"/>
                    <a:pt x="13344" y="11670"/>
                    <a:pt x="13196" y="11613"/>
                  </a:cubicBezTo>
                  <a:cubicBezTo>
                    <a:pt x="13049" y="11556"/>
                    <a:pt x="12864" y="11499"/>
                    <a:pt x="12680" y="11470"/>
                  </a:cubicBezTo>
                  <a:cubicBezTo>
                    <a:pt x="12496" y="11442"/>
                    <a:pt x="12275" y="11385"/>
                    <a:pt x="12053" y="11356"/>
                  </a:cubicBezTo>
                  <a:cubicBezTo>
                    <a:pt x="11832" y="11328"/>
                    <a:pt x="11574" y="11299"/>
                    <a:pt x="11316" y="11299"/>
                  </a:cubicBezTo>
                  <a:cubicBezTo>
                    <a:pt x="11058" y="11299"/>
                    <a:pt x="10763" y="11271"/>
                    <a:pt x="10468" y="11271"/>
                  </a:cubicBezTo>
                  <a:lnTo>
                    <a:pt x="9363" y="11271"/>
                  </a:lnTo>
                  <a:lnTo>
                    <a:pt x="9105" y="17348"/>
                  </a:lnTo>
                  <a:cubicBezTo>
                    <a:pt x="9105" y="17491"/>
                    <a:pt x="9105" y="17634"/>
                    <a:pt x="9105" y="17776"/>
                  </a:cubicBezTo>
                  <a:cubicBezTo>
                    <a:pt x="9105" y="17919"/>
                    <a:pt x="9105" y="18033"/>
                    <a:pt x="9141" y="18147"/>
                  </a:cubicBezTo>
                  <a:cubicBezTo>
                    <a:pt x="9178" y="18262"/>
                    <a:pt x="9178" y="18376"/>
                    <a:pt x="9178" y="18461"/>
                  </a:cubicBezTo>
                  <a:cubicBezTo>
                    <a:pt x="9215" y="18547"/>
                    <a:pt x="9215" y="18632"/>
                    <a:pt x="9252" y="18718"/>
                  </a:cubicBezTo>
                  <a:cubicBezTo>
                    <a:pt x="9289" y="18804"/>
                    <a:pt x="9326" y="18861"/>
                    <a:pt x="9363" y="18946"/>
                  </a:cubicBezTo>
                  <a:cubicBezTo>
                    <a:pt x="9400" y="19003"/>
                    <a:pt x="9473" y="19089"/>
                    <a:pt x="9510" y="19146"/>
                  </a:cubicBezTo>
                  <a:cubicBezTo>
                    <a:pt x="9584" y="19203"/>
                    <a:pt x="9621" y="19260"/>
                    <a:pt x="9731" y="19317"/>
                  </a:cubicBezTo>
                  <a:cubicBezTo>
                    <a:pt x="9805" y="19374"/>
                    <a:pt x="9879" y="19431"/>
                    <a:pt x="9989" y="19488"/>
                  </a:cubicBezTo>
                  <a:cubicBezTo>
                    <a:pt x="10100" y="19546"/>
                    <a:pt x="10174" y="19574"/>
                    <a:pt x="10284" y="19631"/>
                  </a:cubicBezTo>
                  <a:cubicBezTo>
                    <a:pt x="10395" y="19660"/>
                    <a:pt x="10505" y="19688"/>
                    <a:pt x="10653" y="19717"/>
                  </a:cubicBezTo>
                  <a:cubicBezTo>
                    <a:pt x="10800" y="19745"/>
                    <a:pt x="10911" y="19774"/>
                    <a:pt x="11095" y="19774"/>
                  </a:cubicBezTo>
                  <a:cubicBezTo>
                    <a:pt x="11242" y="19774"/>
                    <a:pt x="11390" y="19802"/>
                    <a:pt x="11574" y="19802"/>
                  </a:cubicBezTo>
                  <a:cubicBezTo>
                    <a:pt x="11832" y="19802"/>
                    <a:pt x="12090" y="19774"/>
                    <a:pt x="12311" y="19745"/>
                  </a:cubicBezTo>
                  <a:cubicBezTo>
                    <a:pt x="12533" y="19717"/>
                    <a:pt x="12754" y="19631"/>
                    <a:pt x="12975" y="19546"/>
                  </a:cubicBezTo>
                  <a:cubicBezTo>
                    <a:pt x="13196" y="19460"/>
                    <a:pt x="13380" y="19346"/>
                    <a:pt x="13528" y="19203"/>
                  </a:cubicBezTo>
                  <a:cubicBezTo>
                    <a:pt x="13749" y="19032"/>
                    <a:pt x="13896" y="18889"/>
                    <a:pt x="14044" y="18718"/>
                  </a:cubicBezTo>
                  <a:moveTo>
                    <a:pt x="9842" y="1883"/>
                  </a:moveTo>
                  <a:lnTo>
                    <a:pt x="9510" y="9330"/>
                  </a:lnTo>
                  <a:lnTo>
                    <a:pt x="10689" y="9330"/>
                  </a:lnTo>
                  <a:cubicBezTo>
                    <a:pt x="10984" y="9330"/>
                    <a:pt x="11279" y="9302"/>
                    <a:pt x="11574" y="9273"/>
                  </a:cubicBezTo>
                  <a:cubicBezTo>
                    <a:pt x="11832" y="9245"/>
                    <a:pt x="12090" y="9188"/>
                    <a:pt x="12348" y="9131"/>
                  </a:cubicBezTo>
                  <a:cubicBezTo>
                    <a:pt x="12569" y="9074"/>
                    <a:pt x="12791" y="8988"/>
                    <a:pt x="13012" y="8874"/>
                  </a:cubicBezTo>
                  <a:cubicBezTo>
                    <a:pt x="13196" y="8760"/>
                    <a:pt x="13380" y="8646"/>
                    <a:pt x="13528" y="8503"/>
                  </a:cubicBezTo>
                  <a:cubicBezTo>
                    <a:pt x="13675" y="8360"/>
                    <a:pt x="13823" y="8218"/>
                    <a:pt x="13933" y="8018"/>
                  </a:cubicBezTo>
                  <a:cubicBezTo>
                    <a:pt x="14044" y="7818"/>
                    <a:pt x="14154" y="7618"/>
                    <a:pt x="14265" y="7390"/>
                  </a:cubicBezTo>
                  <a:cubicBezTo>
                    <a:pt x="14339" y="7162"/>
                    <a:pt x="14412" y="6905"/>
                    <a:pt x="14486" y="6591"/>
                  </a:cubicBezTo>
                  <a:cubicBezTo>
                    <a:pt x="14523" y="6306"/>
                    <a:pt x="14560" y="5992"/>
                    <a:pt x="14597" y="5650"/>
                  </a:cubicBezTo>
                  <a:cubicBezTo>
                    <a:pt x="14597" y="5393"/>
                    <a:pt x="14597" y="5164"/>
                    <a:pt x="14597" y="4936"/>
                  </a:cubicBezTo>
                  <a:cubicBezTo>
                    <a:pt x="14597" y="4708"/>
                    <a:pt x="14560" y="4508"/>
                    <a:pt x="14523" y="4308"/>
                  </a:cubicBezTo>
                  <a:cubicBezTo>
                    <a:pt x="14486" y="4109"/>
                    <a:pt x="14449" y="3909"/>
                    <a:pt x="14376" y="3738"/>
                  </a:cubicBezTo>
                  <a:cubicBezTo>
                    <a:pt x="14302" y="3567"/>
                    <a:pt x="14228" y="3395"/>
                    <a:pt x="14154" y="3253"/>
                  </a:cubicBezTo>
                  <a:cubicBezTo>
                    <a:pt x="14081" y="3110"/>
                    <a:pt x="13970" y="2967"/>
                    <a:pt x="13860" y="2853"/>
                  </a:cubicBezTo>
                  <a:cubicBezTo>
                    <a:pt x="13749" y="2739"/>
                    <a:pt x="13638" y="2625"/>
                    <a:pt x="13528" y="2539"/>
                  </a:cubicBezTo>
                  <a:cubicBezTo>
                    <a:pt x="13417" y="2454"/>
                    <a:pt x="13270" y="2368"/>
                    <a:pt x="13122" y="2283"/>
                  </a:cubicBezTo>
                  <a:cubicBezTo>
                    <a:pt x="12975" y="2197"/>
                    <a:pt x="12827" y="2168"/>
                    <a:pt x="12680" y="2111"/>
                  </a:cubicBezTo>
                  <a:cubicBezTo>
                    <a:pt x="12533" y="2054"/>
                    <a:pt x="12348" y="2026"/>
                    <a:pt x="12164" y="1997"/>
                  </a:cubicBezTo>
                  <a:cubicBezTo>
                    <a:pt x="11980" y="1969"/>
                    <a:pt x="11758" y="1940"/>
                    <a:pt x="11537" y="1912"/>
                  </a:cubicBezTo>
                  <a:cubicBezTo>
                    <a:pt x="11316" y="1883"/>
                    <a:pt x="11058" y="1883"/>
                    <a:pt x="10800" y="1855"/>
                  </a:cubicBezTo>
                  <a:cubicBezTo>
                    <a:pt x="10431" y="1883"/>
                    <a:pt x="10136" y="1883"/>
                    <a:pt x="9842" y="1883"/>
                  </a:cubicBezTo>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Shape">
              <a:extLst>
                <a:ext uri="{FF2B5EF4-FFF2-40B4-BE49-F238E27FC236}">
                  <a16:creationId xmlns:a16="http://schemas.microsoft.com/office/drawing/2014/main" id="{EFDE3FA0-31D4-85FF-586F-6A60FE0BF0A5}"/>
                </a:ext>
              </a:extLst>
            </p:cNvPr>
            <p:cNvSpPr/>
            <p:nvPr/>
          </p:nvSpPr>
          <p:spPr>
            <a:xfrm>
              <a:off x="10271426" y="4823916"/>
              <a:ext cx="556646" cy="712845"/>
            </a:xfrm>
            <a:custGeom>
              <a:avLst/>
              <a:gdLst/>
              <a:ahLst/>
              <a:cxnLst>
                <a:cxn ang="0">
                  <a:pos x="wd2" y="hd2"/>
                </a:cxn>
                <a:cxn ang="5400000">
                  <a:pos x="wd2" y="hd2"/>
                </a:cxn>
                <a:cxn ang="10800000">
                  <a:pos x="wd2" y="hd2"/>
                </a:cxn>
                <a:cxn ang="16200000">
                  <a:pos x="wd2" y="hd2"/>
                </a:cxn>
              </a:cxnLst>
              <a:rect l="0" t="0" r="r" b="b"/>
              <a:pathLst>
                <a:path w="21600" h="21600" extrusionOk="0">
                  <a:moveTo>
                    <a:pt x="21306" y="0"/>
                  </a:moveTo>
                  <a:lnTo>
                    <a:pt x="21159" y="5651"/>
                  </a:lnTo>
                  <a:lnTo>
                    <a:pt x="19249" y="5651"/>
                  </a:lnTo>
                  <a:cubicBezTo>
                    <a:pt x="19176" y="5393"/>
                    <a:pt x="19102" y="5163"/>
                    <a:pt x="19065" y="4963"/>
                  </a:cubicBezTo>
                  <a:cubicBezTo>
                    <a:pt x="18992" y="4733"/>
                    <a:pt x="18919" y="4532"/>
                    <a:pt x="18845" y="4331"/>
                  </a:cubicBezTo>
                  <a:cubicBezTo>
                    <a:pt x="18771" y="4131"/>
                    <a:pt x="18698" y="3959"/>
                    <a:pt x="18588" y="3786"/>
                  </a:cubicBezTo>
                  <a:cubicBezTo>
                    <a:pt x="18514" y="3614"/>
                    <a:pt x="18404" y="3471"/>
                    <a:pt x="18331" y="3299"/>
                  </a:cubicBezTo>
                  <a:cubicBezTo>
                    <a:pt x="18257" y="3155"/>
                    <a:pt x="18147" y="3012"/>
                    <a:pt x="18037" y="2897"/>
                  </a:cubicBezTo>
                  <a:cubicBezTo>
                    <a:pt x="17927" y="2782"/>
                    <a:pt x="17853" y="2668"/>
                    <a:pt x="17743" y="2582"/>
                  </a:cubicBezTo>
                  <a:cubicBezTo>
                    <a:pt x="17633" y="2496"/>
                    <a:pt x="17559" y="2410"/>
                    <a:pt x="17449" y="2352"/>
                  </a:cubicBezTo>
                  <a:cubicBezTo>
                    <a:pt x="17339" y="2295"/>
                    <a:pt x="17265" y="2237"/>
                    <a:pt x="17155" y="2180"/>
                  </a:cubicBezTo>
                  <a:cubicBezTo>
                    <a:pt x="17045" y="2151"/>
                    <a:pt x="16935" y="2094"/>
                    <a:pt x="16788" y="2065"/>
                  </a:cubicBezTo>
                  <a:cubicBezTo>
                    <a:pt x="16641" y="2037"/>
                    <a:pt x="16494" y="2008"/>
                    <a:pt x="16310" y="1979"/>
                  </a:cubicBezTo>
                  <a:cubicBezTo>
                    <a:pt x="16127" y="1951"/>
                    <a:pt x="15943" y="1951"/>
                    <a:pt x="15722" y="1922"/>
                  </a:cubicBezTo>
                  <a:cubicBezTo>
                    <a:pt x="15502" y="1922"/>
                    <a:pt x="15282" y="1893"/>
                    <a:pt x="15025" y="1893"/>
                  </a:cubicBezTo>
                  <a:lnTo>
                    <a:pt x="10727" y="1893"/>
                  </a:lnTo>
                  <a:lnTo>
                    <a:pt x="10102" y="9380"/>
                  </a:lnTo>
                  <a:lnTo>
                    <a:pt x="12233" y="9380"/>
                  </a:lnTo>
                  <a:cubicBezTo>
                    <a:pt x="12490" y="9380"/>
                    <a:pt x="12710" y="9380"/>
                    <a:pt x="12931" y="9351"/>
                  </a:cubicBezTo>
                  <a:cubicBezTo>
                    <a:pt x="13151" y="9323"/>
                    <a:pt x="13335" y="9294"/>
                    <a:pt x="13518" y="9237"/>
                  </a:cubicBezTo>
                  <a:cubicBezTo>
                    <a:pt x="13702" y="9179"/>
                    <a:pt x="13849" y="9122"/>
                    <a:pt x="13959" y="9065"/>
                  </a:cubicBezTo>
                  <a:cubicBezTo>
                    <a:pt x="14069" y="9007"/>
                    <a:pt x="14216" y="8921"/>
                    <a:pt x="14290" y="8835"/>
                  </a:cubicBezTo>
                  <a:cubicBezTo>
                    <a:pt x="14363" y="8749"/>
                    <a:pt x="14474" y="8634"/>
                    <a:pt x="14547" y="8491"/>
                  </a:cubicBezTo>
                  <a:cubicBezTo>
                    <a:pt x="14620" y="8347"/>
                    <a:pt x="14694" y="8204"/>
                    <a:pt x="14767" y="8032"/>
                  </a:cubicBezTo>
                  <a:cubicBezTo>
                    <a:pt x="14841" y="7860"/>
                    <a:pt x="14878" y="7659"/>
                    <a:pt x="14914" y="7430"/>
                  </a:cubicBezTo>
                  <a:cubicBezTo>
                    <a:pt x="14951" y="7200"/>
                    <a:pt x="14988" y="6971"/>
                    <a:pt x="15025" y="6684"/>
                  </a:cubicBezTo>
                  <a:lnTo>
                    <a:pt x="16935" y="6684"/>
                  </a:lnTo>
                  <a:lnTo>
                    <a:pt x="16310" y="14027"/>
                  </a:lnTo>
                  <a:lnTo>
                    <a:pt x="14400" y="14027"/>
                  </a:lnTo>
                  <a:cubicBezTo>
                    <a:pt x="14400" y="13998"/>
                    <a:pt x="14400" y="13970"/>
                    <a:pt x="14400" y="13941"/>
                  </a:cubicBezTo>
                  <a:cubicBezTo>
                    <a:pt x="14400" y="13912"/>
                    <a:pt x="14400" y="13884"/>
                    <a:pt x="14400" y="13855"/>
                  </a:cubicBezTo>
                  <a:cubicBezTo>
                    <a:pt x="14400" y="13826"/>
                    <a:pt x="14400" y="13798"/>
                    <a:pt x="14400" y="13798"/>
                  </a:cubicBezTo>
                  <a:cubicBezTo>
                    <a:pt x="14400" y="13769"/>
                    <a:pt x="14400" y="13769"/>
                    <a:pt x="14400" y="13740"/>
                  </a:cubicBezTo>
                  <a:cubicBezTo>
                    <a:pt x="14400" y="13597"/>
                    <a:pt x="14400" y="13425"/>
                    <a:pt x="14400" y="13281"/>
                  </a:cubicBezTo>
                  <a:cubicBezTo>
                    <a:pt x="14400" y="13138"/>
                    <a:pt x="14363" y="12994"/>
                    <a:pt x="14363" y="12851"/>
                  </a:cubicBezTo>
                  <a:cubicBezTo>
                    <a:pt x="14363" y="12708"/>
                    <a:pt x="14327" y="12564"/>
                    <a:pt x="14253" y="12449"/>
                  </a:cubicBezTo>
                  <a:cubicBezTo>
                    <a:pt x="14216" y="12306"/>
                    <a:pt x="14180" y="12191"/>
                    <a:pt x="14106" y="12077"/>
                  </a:cubicBezTo>
                  <a:cubicBezTo>
                    <a:pt x="14033" y="11962"/>
                    <a:pt x="13959" y="11847"/>
                    <a:pt x="13849" y="11761"/>
                  </a:cubicBezTo>
                  <a:cubicBezTo>
                    <a:pt x="13739" y="11675"/>
                    <a:pt x="13592" y="11589"/>
                    <a:pt x="13408" y="11531"/>
                  </a:cubicBezTo>
                  <a:cubicBezTo>
                    <a:pt x="13225" y="11474"/>
                    <a:pt x="13041" y="11417"/>
                    <a:pt x="12820" y="11388"/>
                  </a:cubicBezTo>
                  <a:cubicBezTo>
                    <a:pt x="12600" y="11359"/>
                    <a:pt x="12343" y="11331"/>
                    <a:pt x="12049" y="11331"/>
                  </a:cubicBezTo>
                  <a:lnTo>
                    <a:pt x="9845" y="11331"/>
                  </a:lnTo>
                  <a:lnTo>
                    <a:pt x="9404" y="16666"/>
                  </a:lnTo>
                  <a:cubicBezTo>
                    <a:pt x="9367" y="16924"/>
                    <a:pt x="9367" y="17154"/>
                    <a:pt x="9367" y="17355"/>
                  </a:cubicBezTo>
                  <a:cubicBezTo>
                    <a:pt x="9367" y="17555"/>
                    <a:pt x="9367" y="17756"/>
                    <a:pt x="9367" y="17928"/>
                  </a:cubicBezTo>
                  <a:cubicBezTo>
                    <a:pt x="9367" y="18100"/>
                    <a:pt x="9367" y="18244"/>
                    <a:pt x="9404" y="18359"/>
                  </a:cubicBezTo>
                  <a:cubicBezTo>
                    <a:pt x="9404" y="18473"/>
                    <a:pt x="9441" y="18588"/>
                    <a:pt x="9478" y="18645"/>
                  </a:cubicBezTo>
                  <a:cubicBezTo>
                    <a:pt x="9514" y="18732"/>
                    <a:pt x="9551" y="18789"/>
                    <a:pt x="9588" y="18875"/>
                  </a:cubicBezTo>
                  <a:cubicBezTo>
                    <a:pt x="9625" y="18932"/>
                    <a:pt x="9698" y="19018"/>
                    <a:pt x="9771" y="19076"/>
                  </a:cubicBezTo>
                  <a:cubicBezTo>
                    <a:pt x="9845" y="19133"/>
                    <a:pt x="9955" y="19190"/>
                    <a:pt x="10029" y="19248"/>
                  </a:cubicBezTo>
                  <a:cubicBezTo>
                    <a:pt x="10139" y="19305"/>
                    <a:pt x="10249" y="19363"/>
                    <a:pt x="10396" y="19420"/>
                  </a:cubicBezTo>
                  <a:cubicBezTo>
                    <a:pt x="10543" y="19477"/>
                    <a:pt x="10690" y="19506"/>
                    <a:pt x="10837" y="19563"/>
                  </a:cubicBezTo>
                  <a:cubicBezTo>
                    <a:pt x="11020" y="19592"/>
                    <a:pt x="11204" y="19621"/>
                    <a:pt x="11388" y="19649"/>
                  </a:cubicBezTo>
                  <a:cubicBezTo>
                    <a:pt x="11571" y="19678"/>
                    <a:pt x="11792" y="19707"/>
                    <a:pt x="12049" y="19707"/>
                  </a:cubicBezTo>
                  <a:cubicBezTo>
                    <a:pt x="12269" y="19707"/>
                    <a:pt x="12527" y="19735"/>
                    <a:pt x="12820" y="19735"/>
                  </a:cubicBezTo>
                  <a:cubicBezTo>
                    <a:pt x="13188" y="19735"/>
                    <a:pt x="13555" y="19735"/>
                    <a:pt x="13886" y="19707"/>
                  </a:cubicBezTo>
                  <a:cubicBezTo>
                    <a:pt x="14216" y="19678"/>
                    <a:pt x="14510" y="19649"/>
                    <a:pt x="14804" y="19621"/>
                  </a:cubicBezTo>
                  <a:cubicBezTo>
                    <a:pt x="15098" y="19563"/>
                    <a:pt x="15318" y="19535"/>
                    <a:pt x="15576" y="19449"/>
                  </a:cubicBezTo>
                  <a:cubicBezTo>
                    <a:pt x="15796" y="19391"/>
                    <a:pt x="16016" y="19305"/>
                    <a:pt x="16200" y="19219"/>
                  </a:cubicBezTo>
                  <a:cubicBezTo>
                    <a:pt x="16384" y="19133"/>
                    <a:pt x="16567" y="19018"/>
                    <a:pt x="16751" y="18904"/>
                  </a:cubicBezTo>
                  <a:cubicBezTo>
                    <a:pt x="16935" y="18789"/>
                    <a:pt x="17118" y="18645"/>
                    <a:pt x="17265" y="18502"/>
                  </a:cubicBezTo>
                  <a:cubicBezTo>
                    <a:pt x="17449" y="18359"/>
                    <a:pt x="17596" y="18186"/>
                    <a:pt x="17780" y="17986"/>
                  </a:cubicBezTo>
                  <a:cubicBezTo>
                    <a:pt x="17926" y="17814"/>
                    <a:pt x="18110" y="17584"/>
                    <a:pt x="18257" y="17383"/>
                  </a:cubicBezTo>
                  <a:cubicBezTo>
                    <a:pt x="18404" y="17154"/>
                    <a:pt x="18551" y="16953"/>
                    <a:pt x="18698" y="16723"/>
                  </a:cubicBezTo>
                  <a:cubicBezTo>
                    <a:pt x="18845" y="16494"/>
                    <a:pt x="18955" y="16265"/>
                    <a:pt x="19102" y="16035"/>
                  </a:cubicBezTo>
                  <a:cubicBezTo>
                    <a:pt x="19212" y="15806"/>
                    <a:pt x="19322" y="15576"/>
                    <a:pt x="19433" y="15318"/>
                  </a:cubicBezTo>
                  <a:cubicBezTo>
                    <a:pt x="19543" y="15088"/>
                    <a:pt x="19616" y="14830"/>
                    <a:pt x="19726" y="14572"/>
                  </a:cubicBezTo>
                  <a:lnTo>
                    <a:pt x="21600" y="14572"/>
                  </a:lnTo>
                  <a:lnTo>
                    <a:pt x="20829" y="21600"/>
                  </a:lnTo>
                  <a:lnTo>
                    <a:pt x="0" y="21600"/>
                  </a:lnTo>
                  <a:lnTo>
                    <a:pt x="147" y="19850"/>
                  </a:lnTo>
                  <a:lnTo>
                    <a:pt x="588" y="19850"/>
                  </a:lnTo>
                  <a:cubicBezTo>
                    <a:pt x="882" y="19850"/>
                    <a:pt x="1139" y="19850"/>
                    <a:pt x="1359" y="19822"/>
                  </a:cubicBezTo>
                  <a:cubicBezTo>
                    <a:pt x="1580" y="19793"/>
                    <a:pt x="1800" y="19764"/>
                    <a:pt x="1984" y="19707"/>
                  </a:cubicBezTo>
                  <a:cubicBezTo>
                    <a:pt x="2167" y="19649"/>
                    <a:pt x="2351" y="19592"/>
                    <a:pt x="2461" y="19535"/>
                  </a:cubicBezTo>
                  <a:cubicBezTo>
                    <a:pt x="2608" y="19449"/>
                    <a:pt x="2718" y="19363"/>
                    <a:pt x="2829" y="19276"/>
                  </a:cubicBezTo>
                  <a:cubicBezTo>
                    <a:pt x="2939" y="19190"/>
                    <a:pt x="3012" y="19047"/>
                    <a:pt x="3086" y="18932"/>
                  </a:cubicBezTo>
                  <a:cubicBezTo>
                    <a:pt x="3159" y="18789"/>
                    <a:pt x="3233" y="18645"/>
                    <a:pt x="3269" y="18473"/>
                  </a:cubicBezTo>
                  <a:cubicBezTo>
                    <a:pt x="3343" y="18301"/>
                    <a:pt x="3380" y="18129"/>
                    <a:pt x="3416" y="17900"/>
                  </a:cubicBezTo>
                  <a:cubicBezTo>
                    <a:pt x="3453" y="17699"/>
                    <a:pt x="3490" y="17469"/>
                    <a:pt x="3490" y="17240"/>
                  </a:cubicBezTo>
                  <a:lnTo>
                    <a:pt x="4482" y="4418"/>
                  </a:lnTo>
                  <a:cubicBezTo>
                    <a:pt x="4518" y="4159"/>
                    <a:pt x="4518" y="3930"/>
                    <a:pt x="4518" y="3729"/>
                  </a:cubicBezTo>
                  <a:cubicBezTo>
                    <a:pt x="4518" y="3528"/>
                    <a:pt x="4482" y="3327"/>
                    <a:pt x="4482" y="3155"/>
                  </a:cubicBezTo>
                  <a:cubicBezTo>
                    <a:pt x="4445" y="2983"/>
                    <a:pt x="4408" y="2840"/>
                    <a:pt x="4335" y="2696"/>
                  </a:cubicBezTo>
                  <a:cubicBezTo>
                    <a:pt x="4261" y="2553"/>
                    <a:pt x="4224" y="2438"/>
                    <a:pt x="4114" y="2352"/>
                  </a:cubicBezTo>
                  <a:cubicBezTo>
                    <a:pt x="4041" y="2266"/>
                    <a:pt x="3931" y="2180"/>
                    <a:pt x="3784" y="2094"/>
                  </a:cubicBezTo>
                  <a:cubicBezTo>
                    <a:pt x="3637" y="2008"/>
                    <a:pt x="3490" y="1951"/>
                    <a:pt x="3306" y="1922"/>
                  </a:cubicBezTo>
                  <a:cubicBezTo>
                    <a:pt x="3122" y="1865"/>
                    <a:pt x="2902" y="1836"/>
                    <a:pt x="2682" y="1807"/>
                  </a:cubicBezTo>
                  <a:cubicBezTo>
                    <a:pt x="2461" y="1778"/>
                    <a:pt x="2204" y="1778"/>
                    <a:pt x="1910" y="1778"/>
                  </a:cubicBezTo>
                  <a:lnTo>
                    <a:pt x="1469" y="1778"/>
                  </a:lnTo>
                  <a:lnTo>
                    <a:pt x="1616" y="29"/>
                  </a:lnTo>
                  <a:lnTo>
                    <a:pt x="21306" y="29"/>
                  </a:lnTo>
                  <a:close/>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Shape">
              <a:extLst>
                <a:ext uri="{FF2B5EF4-FFF2-40B4-BE49-F238E27FC236}">
                  <a16:creationId xmlns:a16="http://schemas.microsoft.com/office/drawing/2014/main" id="{41C24B79-24FF-0388-E57E-2098B20F44C3}"/>
                </a:ext>
              </a:extLst>
            </p:cNvPr>
            <p:cNvSpPr/>
            <p:nvPr/>
          </p:nvSpPr>
          <p:spPr>
            <a:xfrm>
              <a:off x="2328821" y="5034550"/>
              <a:ext cx="810356" cy="560434"/>
            </a:xfrm>
            <a:custGeom>
              <a:avLst/>
              <a:gdLst/>
              <a:ahLst/>
              <a:cxnLst>
                <a:cxn ang="0">
                  <a:pos x="wd2" y="hd2"/>
                </a:cxn>
                <a:cxn ang="5400000">
                  <a:pos x="wd2" y="hd2"/>
                </a:cxn>
                <a:cxn ang="10800000">
                  <a:pos x="wd2" y="hd2"/>
                </a:cxn>
                <a:cxn ang="16200000">
                  <a:pos x="wd2" y="hd2"/>
                </a:cxn>
              </a:cxnLst>
              <a:rect l="0" t="0" r="r" b="b"/>
              <a:pathLst>
                <a:path w="21600" h="21600" extrusionOk="0">
                  <a:moveTo>
                    <a:pt x="20919" y="0"/>
                  </a:moveTo>
                  <a:lnTo>
                    <a:pt x="20969" y="1788"/>
                  </a:lnTo>
                  <a:lnTo>
                    <a:pt x="20666" y="1788"/>
                  </a:lnTo>
                  <a:cubicBezTo>
                    <a:pt x="20490" y="1788"/>
                    <a:pt x="20313" y="1788"/>
                    <a:pt x="20162" y="1824"/>
                  </a:cubicBezTo>
                  <a:cubicBezTo>
                    <a:pt x="20010" y="1861"/>
                    <a:pt x="19884" y="1897"/>
                    <a:pt x="19758" y="1934"/>
                  </a:cubicBezTo>
                  <a:cubicBezTo>
                    <a:pt x="19632" y="1970"/>
                    <a:pt x="19531" y="2043"/>
                    <a:pt x="19455" y="2116"/>
                  </a:cubicBezTo>
                  <a:cubicBezTo>
                    <a:pt x="19379" y="2189"/>
                    <a:pt x="19304" y="2262"/>
                    <a:pt x="19253" y="2372"/>
                  </a:cubicBezTo>
                  <a:cubicBezTo>
                    <a:pt x="19203" y="2481"/>
                    <a:pt x="19152" y="2591"/>
                    <a:pt x="19127" y="2736"/>
                  </a:cubicBezTo>
                  <a:cubicBezTo>
                    <a:pt x="19102" y="2882"/>
                    <a:pt x="19051" y="3028"/>
                    <a:pt x="19026" y="3211"/>
                  </a:cubicBezTo>
                  <a:cubicBezTo>
                    <a:pt x="19001" y="3393"/>
                    <a:pt x="19001" y="3576"/>
                    <a:pt x="18976" y="3795"/>
                  </a:cubicBezTo>
                  <a:cubicBezTo>
                    <a:pt x="18976" y="4013"/>
                    <a:pt x="18976" y="4232"/>
                    <a:pt x="18976" y="4451"/>
                  </a:cubicBezTo>
                  <a:lnTo>
                    <a:pt x="19379" y="17185"/>
                  </a:lnTo>
                  <a:cubicBezTo>
                    <a:pt x="19379" y="17441"/>
                    <a:pt x="19405" y="17659"/>
                    <a:pt x="19430" y="17878"/>
                  </a:cubicBezTo>
                  <a:cubicBezTo>
                    <a:pt x="19455" y="18097"/>
                    <a:pt x="19480" y="18280"/>
                    <a:pt x="19506" y="18462"/>
                  </a:cubicBezTo>
                  <a:cubicBezTo>
                    <a:pt x="19531" y="18645"/>
                    <a:pt x="19581" y="18791"/>
                    <a:pt x="19632" y="18900"/>
                  </a:cubicBezTo>
                  <a:cubicBezTo>
                    <a:pt x="19682" y="19046"/>
                    <a:pt x="19733" y="19155"/>
                    <a:pt x="19783" y="19228"/>
                  </a:cubicBezTo>
                  <a:cubicBezTo>
                    <a:pt x="19834" y="19338"/>
                    <a:pt x="19909" y="19411"/>
                    <a:pt x="20010" y="19484"/>
                  </a:cubicBezTo>
                  <a:cubicBezTo>
                    <a:pt x="20111" y="19557"/>
                    <a:pt x="20212" y="19630"/>
                    <a:pt x="20313" y="19666"/>
                  </a:cubicBezTo>
                  <a:cubicBezTo>
                    <a:pt x="20439" y="19703"/>
                    <a:pt x="20565" y="19739"/>
                    <a:pt x="20717" y="19776"/>
                  </a:cubicBezTo>
                  <a:cubicBezTo>
                    <a:pt x="20868" y="19812"/>
                    <a:pt x="21020" y="19812"/>
                    <a:pt x="21221" y="19812"/>
                  </a:cubicBezTo>
                  <a:lnTo>
                    <a:pt x="21550" y="19812"/>
                  </a:lnTo>
                  <a:lnTo>
                    <a:pt x="21600" y="21563"/>
                  </a:lnTo>
                  <a:lnTo>
                    <a:pt x="13702" y="21563"/>
                  </a:lnTo>
                  <a:lnTo>
                    <a:pt x="13651" y="19812"/>
                  </a:lnTo>
                  <a:lnTo>
                    <a:pt x="13929" y="19812"/>
                  </a:lnTo>
                  <a:cubicBezTo>
                    <a:pt x="14106" y="19812"/>
                    <a:pt x="14282" y="19812"/>
                    <a:pt x="14434" y="19776"/>
                  </a:cubicBezTo>
                  <a:cubicBezTo>
                    <a:pt x="14585" y="19739"/>
                    <a:pt x="14711" y="19703"/>
                    <a:pt x="14837" y="19666"/>
                  </a:cubicBezTo>
                  <a:cubicBezTo>
                    <a:pt x="14964" y="19630"/>
                    <a:pt x="15065" y="19557"/>
                    <a:pt x="15140" y="19484"/>
                  </a:cubicBezTo>
                  <a:cubicBezTo>
                    <a:pt x="15216" y="19411"/>
                    <a:pt x="15292" y="19338"/>
                    <a:pt x="15342" y="19228"/>
                  </a:cubicBezTo>
                  <a:cubicBezTo>
                    <a:pt x="15393" y="19119"/>
                    <a:pt x="15443" y="19009"/>
                    <a:pt x="15468" y="18863"/>
                  </a:cubicBezTo>
                  <a:cubicBezTo>
                    <a:pt x="15493" y="18718"/>
                    <a:pt x="15544" y="18572"/>
                    <a:pt x="15544" y="18426"/>
                  </a:cubicBezTo>
                  <a:cubicBezTo>
                    <a:pt x="15569" y="18243"/>
                    <a:pt x="15569" y="18061"/>
                    <a:pt x="15594" y="17878"/>
                  </a:cubicBezTo>
                  <a:cubicBezTo>
                    <a:pt x="15594" y="17659"/>
                    <a:pt x="15594" y="17441"/>
                    <a:pt x="15594" y="17222"/>
                  </a:cubicBezTo>
                  <a:lnTo>
                    <a:pt x="15165" y="4561"/>
                  </a:lnTo>
                  <a:lnTo>
                    <a:pt x="10346" y="21563"/>
                  </a:lnTo>
                  <a:lnTo>
                    <a:pt x="9513" y="21563"/>
                  </a:lnTo>
                  <a:lnTo>
                    <a:pt x="3457" y="4816"/>
                  </a:lnTo>
                  <a:lnTo>
                    <a:pt x="3886" y="15945"/>
                  </a:lnTo>
                  <a:cubicBezTo>
                    <a:pt x="3886" y="16200"/>
                    <a:pt x="3911" y="16419"/>
                    <a:pt x="3911" y="16638"/>
                  </a:cubicBezTo>
                  <a:cubicBezTo>
                    <a:pt x="3936" y="16857"/>
                    <a:pt x="3936" y="17039"/>
                    <a:pt x="3962" y="17222"/>
                  </a:cubicBezTo>
                  <a:cubicBezTo>
                    <a:pt x="3987" y="17404"/>
                    <a:pt x="4012" y="17586"/>
                    <a:pt x="4012" y="17732"/>
                  </a:cubicBezTo>
                  <a:cubicBezTo>
                    <a:pt x="4037" y="17878"/>
                    <a:pt x="4063" y="18024"/>
                    <a:pt x="4088" y="18134"/>
                  </a:cubicBezTo>
                  <a:cubicBezTo>
                    <a:pt x="4113" y="18243"/>
                    <a:pt x="4138" y="18353"/>
                    <a:pt x="4189" y="18462"/>
                  </a:cubicBezTo>
                  <a:cubicBezTo>
                    <a:pt x="4239" y="18572"/>
                    <a:pt x="4290" y="18681"/>
                    <a:pt x="4340" y="18791"/>
                  </a:cubicBezTo>
                  <a:cubicBezTo>
                    <a:pt x="4391" y="18900"/>
                    <a:pt x="4466" y="18973"/>
                    <a:pt x="4542" y="19082"/>
                  </a:cubicBezTo>
                  <a:cubicBezTo>
                    <a:pt x="4618" y="19155"/>
                    <a:pt x="4693" y="19265"/>
                    <a:pt x="4794" y="19338"/>
                  </a:cubicBezTo>
                  <a:cubicBezTo>
                    <a:pt x="4870" y="19411"/>
                    <a:pt x="4971" y="19484"/>
                    <a:pt x="5072" y="19557"/>
                  </a:cubicBezTo>
                  <a:cubicBezTo>
                    <a:pt x="5173" y="19630"/>
                    <a:pt x="5274" y="19666"/>
                    <a:pt x="5375" y="19703"/>
                  </a:cubicBezTo>
                  <a:cubicBezTo>
                    <a:pt x="5476" y="19739"/>
                    <a:pt x="5602" y="19776"/>
                    <a:pt x="5703" y="19812"/>
                  </a:cubicBezTo>
                  <a:cubicBezTo>
                    <a:pt x="5829" y="19849"/>
                    <a:pt x="5930" y="19849"/>
                    <a:pt x="6056" y="19849"/>
                  </a:cubicBezTo>
                  <a:lnTo>
                    <a:pt x="6132" y="21600"/>
                  </a:lnTo>
                  <a:lnTo>
                    <a:pt x="883" y="21600"/>
                  </a:lnTo>
                  <a:lnTo>
                    <a:pt x="807" y="19849"/>
                  </a:lnTo>
                  <a:cubicBezTo>
                    <a:pt x="934" y="19849"/>
                    <a:pt x="1035" y="19849"/>
                    <a:pt x="1136" y="19812"/>
                  </a:cubicBezTo>
                  <a:cubicBezTo>
                    <a:pt x="1236" y="19776"/>
                    <a:pt x="1337" y="19739"/>
                    <a:pt x="1438" y="19703"/>
                  </a:cubicBezTo>
                  <a:cubicBezTo>
                    <a:pt x="1539" y="19666"/>
                    <a:pt x="1640" y="19593"/>
                    <a:pt x="1716" y="19520"/>
                  </a:cubicBezTo>
                  <a:cubicBezTo>
                    <a:pt x="1817" y="19447"/>
                    <a:pt x="1893" y="19374"/>
                    <a:pt x="1968" y="19301"/>
                  </a:cubicBezTo>
                  <a:cubicBezTo>
                    <a:pt x="2044" y="19228"/>
                    <a:pt x="2120" y="19119"/>
                    <a:pt x="2195" y="19046"/>
                  </a:cubicBezTo>
                  <a:cubicBezTo>
                    <a:pt x="2271" y="18936"/>
                    <a:pt x="2322" y="18864"/>
                    <a:pt x="2372" y="18754"/>
                  </a:cubicBezTo>
                  <a:cubicBezTo>
                    <a:pt x="2422" y="18645"/>
                    <a:pt x="2448" y="18535"/>
                    <a:pt x="2498" y="18426"/>
                  </a:cubicBezTo>
                  <a:cubicBezTo>
                    <a:pt x="2523" y="18316"/>
                    <a:pt x="2549" y="18207"/>
                    <a:pt x="2574" y="18097"/>
                  </a:cubicBezTo>
                  <a:cubicBezTo>
                    <a:pt x="2599" y="17988"/>
                    <a:pt x="2599" y="17842"/>
                    <a:pt x="2599" y="17696"/>
                  </a:cubicBezTo>
                  <a:cubicBezTo>
                    <a:pt x="2599" y="17550"/>
                    <a:pt x="2624" y="17368"/>
                    <a:pt x="2624" y="17185"/>
                  </a:cubicBezTo>
                  <a:cubicBezTo>
                    <a:pt x="2624" y="17003"/>
                    <a:pt x="2624" y="16784"/>
                    <a:pt x="2624" y="16565"/>
                  </a:cubicBezTo>
                  <a:cubicBezTo>
                    <a:pt x="2624" y="16346"/>
                    <a:pt x="2624" y="16127"/>
                    <a:pt x="2599" y="15872"/>
                  </a:cubicBezTo>
                  <a:lnTo>
                    <a:pt x="2145" y="4561"/>
                  </a:lnTo>
                  <a:cubicBezTo>
                    <a:pt x="2145" y="4305"/>
                    <a:pt x="2120" y="4050"/>
                    <a:pt x="2094" y="3831"/>
                  </a:cubicBezTo>
                  <a:cubicBezTo>
                    <a:pt x="2069" y="3612"/>
                    <a:pt x="2044" y="3393"/>
                    <a:pt x="1993" y="3211"/>
                  </a:cubicBezTo>
                  <a:cubicBezTo>
                    <a:pt x="1943" y="3028"/>
                    <a:pt x="1918" y="2882"/>
                    <a:pt x="1842" y="2737"/>
                  </a:cubicBezTo>
                  <a:cubicBezTo>
                    <a:pt x="1792" y="2591"/>
                    <a:pt x="1716" y="2481"/>
                    <a:pt x="1665" y="2408"/>
                  </a:cubicBezTo>
                  <a:cubicBezTo>
                    <a:pt x="1590" y="2299"/>
                    <a:pt x="1514" y="2226"/>
                    <a:pt x="1413" y="2153"/>
                  </a:cubicBezTo>
                  <a:cubicBezTo>
                    <a:pt x="1312" y="2080"/>
                    <a:pt x="1186" y="2043"/>
                    <a:pt x="1060" y="1970"/>
                  </a:cubicBezTo>
                  <a:cubicBezTo>
                    <a:pt x="934" y="1934"/>
                    <a:pt x="782" y="1897"/>
                    <a:pt x="606" y="1861"/>
                  </a:cubicBezTo>
                  <a:cubicBezTo>
                    <a:pt x="454" y="1824"/>
                    <a:pt x="252" y="1824"/>
                    <a:pt x="76" y="1824"/>
                  </a:cubicBezTo>
                  <a:lnTo>
                    <a:pt x="0" y="37"/>
                  </a:lnTo>
                  <a:lnTo>
                    <a:pt x="5879" y="37"/>
                  </a:lnTo>
                  <a:lnTo>
                    <a:pt x="10926" y="14230"/>
                  </a:lnTo>
                  <a:lnTo>
                    <a:pt x="14989" y="37"/>
                  </a:lnTo>
                  <a:lnTo>
                    <a:pt x="20919" y="37"/>
                  </a:lnTo>
                  <a:close/>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Shape">
              <a:extLst>
                <a:ext uri="{FF2B5EF4-FFF2-40B4-BE49-F238E27FC236}">
                  <a16:creationId xmlns:a16="http://schemas.microsoft.com/office/drawing/2014/main" id="{239C7511-583E-641A-BB37-F203B2D69C70}"/>
                </a:ext>
              </a:extLst>
            </p:cNvPr>
            <p:cNvSpPr/>
            <p:nvPr/>
          </p:nvSpPr>
          <p:spPr>
            <a:xfrm>
              <a:off x="7478734" y="4823442"/>
              <a:ext cx="324716" cy="713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37" y="1776"/>
                  </a:lnTo>
                  <a:lnTo>
                    <a:pt x="20907" y="1776"/>
                  </a:lnTo>
                  <a:cubicBezTo>
                    <a:pt x="20403" y="1776"/>
                    <a:pt x="19963" y="1776"/>
                    <a:pt x="19585" y="1805"/>
                  </a:cubicBezTo>
                  <a:cubicBezTo>
                    <a:pt x="19207" y="1833"/>
                    <a:pt x="18829" y="1862"/>
                    <a:pt x="18514" y="1919"/>
                  </a:cubicBezTo>
                  <a:cubicBezTo>
                    <a:pt x="18199" y="1977"/>
                    <a:pt x="17885" y="2034"/>
                    <a:pt x="17696" y="2120"/>
                  </a:cubicBezTo>
                  <a:cubicBezTo>
                    <a:pt x="17444" y="2206"/>
                    <a:pt x="17255" y="2292"/>
                    <a:pt x="17129" y="2378"/>
                  </a:cubicBezTo>
                  <a:cubicBezTo>
                    <a:pt x="17003" y="2464"/>
                    <a:pt x="16814" y="2607"/>
                    <a:pt x="16751" y="2721"/>
                  </a:cubicBezTo>
                  <a:cubicBezTo>
                    <a:pt x="16625" y="2865"/>
                    <a:pt x="16562" y="3008"/>
                    <a:pt x="16436" y="3180"/>
                  </a:cubicBezTo>
                  <a:cubicBezTo>
                    <a:pt x="16310" y="3352"/>
                    <a:pt x="16310" y="3552"/>
                    <a:pt x="16247" y="3753"/>
                  </a:cubicBezTo>
                  <a:cubicBezTo>
                    <a:pt x="16184" y="3953"/>
                    <a:pt x="16184" y="4182"/>
                    <a:pt x="16184" y="4440"/>
                  </a:cubicBezTo>
                  <a:lnTo>
                    <a:pt x="15554" y="17217"/>
                  </a:lnTo>
                  <a:cubicBezTo>
                    <a:pt x="15554" y="17475"/>
                    <a:pt x="15554" y="17675"/>
                    <a:pt x="15554" y="17905"/>
                  </a:cubicBezTo>
                  <a:cubicBezTo>
                    <a:pt x="15554" y="18105"/>
                    <a:pt x="15617" y="18306"/>
                    <a:pt x="15680" y="18477"/>
                  </a:cubicBezTo>
                  <a:cubicBezTo>
                    <a:pt x="15743" y="18649"/>
                    <a:pt x="15806" y="18793"/>
                    <a:pt x="15932" y="18936"/>
                  </a:cubicBezTo>
                  <a:cubicBezTo>
                    <a:pt x="16058" y="19079"/>
                    <a:pt x="16184" y="19194"/>
                    <a:pt x="16310" y="19280"/>
                  </a:cubicBezTo>
                  <a:cubicBezTo>
                    <a:pt x="16436" y="19366"/>
                    <a:pt x="16625" y="19451"/>
                    <a:pt x="16877" y="19537"/>
                  </a:cubicBezTo>
                  <a:cubicBezTo>
                    <a:pt x="17129" y="19623"/>
                    <a:pt x="17381" y="19681"/>
                    <a:pt x="17695" y="19709"/>
                  </a:cubicBezTo>
                  <a:cubicBezTo>
                    <a:pt x="18010" y="19767"/>
                    <a:pt x="18388" y="19795"/>
                    <a:pt x="18766" y="19824"/>
                  </a:cubicBezTo>
                  <a:cubicBezTo>
                    <a:pt x="19144" y="19853"/>
                    <a:pt x="19585" y="19853"/>
                    <a:pt x="20088" y="19853"/>
                  </a:cubicBezTo>
                  <a:lnTo>
                    <a:pt x="20718" y="19853"/>
                  </a:lnTo>
                  <a:lnTo>
                    <a:pt x="20655" y="21600"/>
                  </a:lnTo>
                  <a:lnTo>
                    <a:pt x="0" y="21600"/>
                  </a:lnTo>
                  <a:lnTo>
                    <a:pt x="63" y="19853"/>
                  </a:lnTo>
                  <a:cubicBezTo>
                    <a:pt x="567" y="19853"/>
                    <a:pt x="1071" y="19853"/>
                    <a:pt x="1511" y="19824"/>
                  </a:cubicBezTo>
                  <a:cubicBezTo>
                    <a:pt x="1952" y="19795"/>
                    <a:pt x="2330" y="19767"/>
                    <a:pt x="2708" y="19738"/>
                  </a:cubicBezTo>
                  <a:cubicBezTo>
                    <a:pt x="3023" y="19681"/>
                    <a:pt x="3338" y="19652"/>
                    <a:pt x="3589" y="19566"/>
                  </a:cubicBezTo>
                  <a:cubicBezTo>
                    <a:pt x="3841" y="19509"/>
                    <a:pt x="4093" y="19423"/>
                    <a:pt x="4219" y="19337"/>
                  </a:cubicBezTo>
                  <a:cubicBezTo>
                    <a:pt x="4408" y="19251"/>
                    <a:pt x="4534" y="19136"/>
                    <a:pt x="4660" y="19022"/>
                  </a:cubicBezTo>
                  <a:cubicBezTo>
                    <a:pt x="4786" y="18879"/>
                    <a:pt x="4912" y="18735"/>
                    <a:pt x="4975" y="18563"/>
                  </a:cubicBezTo>
                  <a:cubicBezTo>
                    <a:pt x="5038" y="18392"/>
                    <a:pt x="5164" y="18191"/>
                    <a:pt x="5164" y="17962"/>
                  </a:cubicBezTo>
                  <a:cubicBezTo>
                    <a:pt x="5227" y="17733"/>
                    <a:pt x="5227" y="17503"/>
                    <a:pt x="5290" y="17246"/>
                  </a:cubicBezTo>
                  <a:lnTo>
                    <a:pt x="5856" y="4469"/>
                  </a:lnTo>
                  <a:cubicBezTo>
                    <a:pt x="5856" y="4211"/>
                    <a:pt x="5856" y="3982"/>
                    <a:pt x="5856" y="3753"/>
                  </a:cubicBezTo>
                  <a:cubicBezTo>
                    <a:pt x="5793" y="3524"/>
                    <a:pt x="5793" y="3352"/>
                    <a:pt x="5667" y="3151"/>
                  </a:cubicBezTo>
                  <a:cubicBezTo>
                    <a:pt x="5541" y="2951"/>
                    <a:pt x="5478" y="2807"/>
                    <a:pt x="5353" y="2693"/>
                  </a:cubicBezTo>
                  <a:cubicBezTo>
                    <a:pt x="5227" y="2550"/>
                    <a:pt x="5101" y="2435"/>
                    <a:pt x="4912" y="2349"/>
                  </a:cubicBezTo>
                  <a:cubicBezTo>
                    <a:pt x="4723" y="2263"/>
                    <a:pt x="4534" y="2177"/>
                    <a:pt x="4282" y="2120"/>
                  </a:cubicBezTo>
                  <a:cubicBezTo>
                    <a:pt x="4030" y="2063"/>
                    <a:pt x="3715" y="2005"/>
                    <a:pt x="3400" y="1948"/>
                  </a:cubicBezTo>
                  <a:cubicBezTo>
                    <a:pt x="3023" y="1891"/>
                    <a:pt x="2645" y="1862"/>
                    <a:pt x="2204" y="1833"/>
                  </a:cubicBezTo>
                  <a:cubicBezTo>
                    <a:pt x="1763" y="1805"/>
                    <a:pt x="1259" y="1805"/>
                    <a:pt x="693" y="1805"/>
                  </a:cubicBezTo>
                  <a:lnTo>
                    <a:pt x="756" y="29"/>
                  </a:lnTo>
                  <a:lnTo>
                    <a:pt x="21600" y="29"/>
                  </a:lnTo>
                  <a:close/>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4" name="Shape">
              <a:extLst>
                <a:ext uri="{FF2B5EF4-FFF2-40B4-BE49-F238E27FC236}">
                  <a16:creationId xmlns:a16="http://schemas.microsoft.com/office/drawing/2014/main" id="{16DB0DB2-AFF4-90B8-B414-EF85FFB4304D}"/>
                </a:ext>
              </a:extLst>
            </p:cNvPr>
            <p:cNvSpPr/>
            <p:nvPr/>
          </p:nvSpPr>
          <p:spPr>
            <a:xfrm>
              <a:off x="9315284" y="4823442"/>
              <a:ext cx="550021" cy="713792"/>
            </a:xfrm>
            <a:custGeom>
              <a:avLst/>
              <a:gdLst/>
              <a:ahLst/>
              <a:cxnLst>
                <a:cxn ang="0">
                  <a:pos x="wd2" y="hd2"/>
                </a:cxn>
                <a:cxn ang="5400000">
                  <a:pos x="wd2" y="hd2"/>
                </a:cxn>
                <a:cxn ang="10800000">
                  <a:pos x="wd2" y="hd2"/>
                </a:cxn>
                <a:cxn ang="16200000">
                  <a:pos x="wd2" y="hd2"/>
                </a:cxn>
              </a:cxnLst>
              <a:rect l="0" t="0" r="r" b="b"/>
              <a:pathLst>
                <a:path w="21600" h="21600" extrusionOk="0">
                  <a:moveTo>
                    <a:pt x="13793" y="0"/>
                  </a:moveTo>
                  <a:lnTo>
                    <a:pt x="13681" y="1776"/>
                  </a:lnTo>
                  <a:lnTo>
                    <a:pt x="13235" y="1776"/>
                  </a:lnTo>
                  <a:cubicBezTo>
                    <a:pt x="12938" y="1776"/>
                    <a:pt x="12677" y="1776"/>
                    <a:pt x="12417" y="1805"/>
                  </a:cubicBezTo>
                  <a:cubicBezTo>
                    <a:pt x="12157" y="1833"/>
                    <a:pt x="11971" y="1862"/>
                    <a:pt x="11748" y="1919"/>
                  </a:cubicBezTo>
                  <a:cubicBezTo>
                    <a:pt x="11562" y="1977"/>
                    <a:pt x="11376" y="2034"/>
                    <a:pt x="11228" y="2120"/>
                  </a:cubicBezTo>
                  <a:cubicBezTo>
                    <a:pt x="11079" y="2206"/>
                    <a:pt x="10967" y="2292"/>
                    <a:pt x="10856" y="2378"/>
                  </a:cubicBezTo>
                  <a:cubicBezTo>
                    <a:pt x="10744" y="2464"/>
                    <a:pt x="10670" y="2607"/>
                    <a:pt x="10596" y="2721"/>
                  </a:cubicBezTo>
                  <a:cubicBezTo>
                    <a:pt x="10521" y="2865"/>
                    <a:pt x="10447" y="3008"/>
                    <a:pt x="10410" y="3180"/>
                  </a:cubicBezTo>
                  <a:cubicBezTo>
                    <a:pt x="10372" y="3352"/>
                    <a:pt x="10298" y="3552"/>
                    <a:pt x="10261" y="3753"/>
                  </a:cubicBezTo>
                  <a:cubicBezTo>
                    <a:pt x="10224" y="3953"/>
                    <a:pt x="10187" y="4182"/>
                    <a:pt x="10187" y="4440"/>
                  </a:cubicBezTo>
                  <a:lnTo>
                    <a:pt x="9406" y="16759"/>
                  </a:lnTo>
                  <a:cubicBezTo>
                    <a:pt x="9406" y="16988"/>
                    <a:pt x="9369" y="17188"/>
                    <a:pt x="9369" y="17389"/>
                  </a:cubicBezTo>
                  <a:cubicBezTo>
                    <a:pt x="9369" y="17589"/>
                    <a:pt x="9369" y="17761"/>
                    <a:pt x="9369" y="17905"/>
                  </a:cubicBezTo>
                  <a:cubicBezTo>
                    <a:pt x="9369" y="18048"/>
                    <a:pt x="9369" y="18191"/>
                    <a:pt x="9406" y="18306"/>
                  </a:cubicBezTo>
                  <a:cubicBezTo>
                    <a:pt x="9406" y="18420"/>
                    <a:pt x="9443" y="18506"/>
                    <a:pt x="9480" y="18592"/>
                  </a:cubicBezTo>
                  <a:cubicBezTo>
                    <a:pt x="9517" y="18678"/>
                    <a:pt x="9555" y="18735"/>
                    <a:pt x="9592" y="18793"/>
                  </a:cubicBezTo>
                  <a:cubicBezTo>
                    <a:pt x="9629" y="18850"/>
                    <a:pt x="9703" y="18936"/>
                    <a:pt x="9778" y="18993"/>
                  </a:cubicBezTo>
                  <a:cubicBezTo>
                    <a:pt x="9852" y="19050"/>
                    <a:pt x="9926" y="19108"/>
                    <a:pt x="10038" y="19165"/>
                  </a:cubicBezTo>
                  <a:cubicBezTo>
                    <a:pt x="10149" y="19222"/>
                    <a:pt x="10224" y="19280"/>
                    <a:pt x="10335" y="19337"/>
                  </a:cubicBezTo>
                  <a:cubicBezTo>
                    <a:pt x="10447" y="19394"/>
                    <a:pt x="10596" y="19451"/>
                    <a:pt x="10744" y="19480"/>
                  </a:cubicBezTo>
                  <a:cubicBezTo>
                    <a:pt x="10893" y="19509"/>
                    <a:pt x="11079" y="19566"/>
                    <a:pt x="11302" y="19595"/>
                  </a:cubicBezTo>
                  <a:cubicBezTo>
                    <a:pt x="11525" y="19623"/>
                    <a:pt x="11748" y="19652"/>
                    <a:pt x="12008" y="19652"/>
                  </a:cubicBezTo>
                  <a:cubicBezTo>
                    <a:pt x="12269" y="19652"/>
                    <a:pt x="12529" y="19681"/>
                    <a:pt x="12826" y="19681"/>
                  </a:cubicBezTo>
                  <a:cubicBezTo>
                    <a:pt x="13347" y="19681"/>
                    <a:pt x="13793" y="19652"/>
                    <a:pt x="14239" y="19595"/>
                  </a:cubicBezTo>
                  <a:cubicBezTo>
                    <a:pt x="14685" y="19537"/>
                    <a:pt x="15094" y="19451"/>
                    <a:pt x="15466" y="19337"/>
                  </a:cubicBezTo>
                  <a:cubicBezTo>
                    <a:pt x="15838" y="19222"/>
                    <a:pt x="16209" y="19079"/>
                    <a:pt x="16544" y="18907"/>
                  </a:cubicBezTo>
                  <a:cubicBezTo>
                    <a:pt x="16879" y="18735"/>
                    <a:pt x="17176" y="18535"/>
                    <a:pt x="17436" y="18277"/>
                  </a:cubicBezTo>
                  <a:cubicBezTo>
                    <a:pt x="17696" y="18048"/>
                    <a:pt x="17957" y="17790"/>
                    <a:pt x="18180" y="17503"/>
                  </a:cubicBezTo>
                  <a:cubicBezTo>
                    <a:pt x="18403" y="17217"/>
                    <a:pt x="18626" y="16930"/>
                    <a:pt x="18812" y="16615"/>
                  </a:cubicBezTo>
                  <a:cubicBezTo>
                    <a:pt x="18998" y="16300"/>
                    <a:pt x="19183" y="15956"/>
                    <a:pt x="19332" y="15613"/>
                  </a:cubicBezTo>
                  <a:cubicBezTo>
                    <a:pt x="19481" y="15240"/>
                    <a:pt x="19630" y="14868"/>
                    <a:pt x="19741" y="14467"/>
                  </a:cubicBezTo>
                  <a:lnTo>
                    <a:pt x="21600" y="14467"/>
                  </a:lnTo>
                  <a:lnTo>
                    <a:pt x="21005" y="21600"/>
                  </a:lnTo>
                  <a:lnTo>
                    <a:pt x="0" y="21600"/>
                  </a:lnTo>
                  <a:lnTo>
                    <a:pt x="112" y="19853"/>
                  </a:lnTo>
                  <a:lnTo>
                    <a:pt x="446" y="19853"/>
                  </a:lnTo>
                  <a:cubicBezTo>
                    <a:pt x="744" y="19853"/>
                    <a:pt x="1004" y="19853"/>
                    <a:pt x="1227" y="19824"/>
                  </a:cubicBezTo>
                  <a:cubicBezTo>
                    <a:pt x="1450" y="19795"/>
                    <a:pt x="1673" y="19767"/>
                    <a:pt x="1859" y="19709"/>
                  </a:cubicBezTo>
                  <a:cubicBezTo>
                    <a:pt x="2045" y="19652"/>
                    <a:pt x="2231" y="19595"/>
                    <a:pt x="2342" y="19537"/>
                  </a:cubicBezTo>
                  <a:cubicBezTo>
                    <a:pt x="2491" y="19451"/>
                    <a:pt x="2602" y="19366"/>
                    <a:pt x="2677" y="19280"/>
                  </a:cubicBezTo>
                  <a:cubicBezTo>
                    <a:pt x="2751" y="19194"/>
                    <a:pt x="2863" y="19050"/>
                    <a:pt x="2937" y="18936"/>
                  </a:cubicBezTo>
                  <a:cubicBezTo>
                    <a:pt x="3011" y="18793"/>
                    <a:pt x="3086" y="18649"/>
                    <a:pt x="3123" y="18477"/>
                  </a:cubicBezTo>
                  <a:cubicBezTo>
                    <a:pt x="3160" y="18306"/>
                    <a:pt x="3234" y="18134"/>
                    <a:pt x="3272" y="17905"/>
                  </a:cubicBezTo>
                  <a:cubicBezTo>
                    <a:pt x="3309" y="17704"/>
                    <a:pt x="3346" y="17475"/>
                    <a:pt x="3346" y="17246"/>
                  </a:cubicBezTo>
                  <a:lnTo>
                    <a:pt x="4127" y="4469"/>
                  </a:lnTo>
                  <a:cubicBezTo>
                    <a:pt x="4127" y="4211"/>
                    <a:pt x="4127" y="3982"/>
                    <a:pt x="4127" y="3781"/>
                  </a:cubicBezTo>
                  <a:cubicBezTo>
                    <a:pt x="4127" y="3581"/>
                    <a:pt x="4089" y="3380"/>
                    <a:pt x="4052" y="3208"/>
                  </a:cubicBezTo>
                  <a:cubicBezTo>
                    <a:pt x="4015" y="3037"/>
                    <a:pt x="3978" y="2893"/>
                    <a:pt x="3904" y="2750"/>
                  </a:cubicBezTo>
                  <a:cubicBezTo>
                    <a:pt x="3829" y="2607"/>
                    <a:pt x="3755" y="2492"/>
                    <a:pt x="3681" y="2406"/>
                  </a:cubicBezTo>
                  <a:cubicBezTo>
                    <a:pt x="3606" y="2320"/>
                    <a:pt x="3495" y="2234"/>
                    <a:pt x="3346" y="2149"/>
                  </a:cubicBezTo>
                  <a:cubicBezTo>
                    <a:pt x="3197" y="2063"/>
                    <a:pt x="3049" y="2005"/>
                    <a:pt x="2863" y="1977"/>
                  </a:cubicBezTo>
                  <a:cubicBezTo>
                    <a:pt x="2677" y="1919"/>
                    <a:pt x="2454" y="1891"/>
                    <a:pt x="2231" y="1862"/>
                  </a:cubicBezTo>
                  <a:cubicBezTo>
                    <a:pt x="2008" y="1833"/>
                    <a:pt x="1747" y="1833"/>
                    <a:pt x="1450" y="1833"/>
                  </a:cubicBezTo>
                  <a:lnTo>
                    <a:pt x="1115" y="1833"/>
                  </a:lnTo>
                  <a:lnTo>
                    <a:pt x="1227" y="57"/>
                  </a:lnTo>
                  <a:lnTo>
                    <a:pt x="13793" y="57"/>
                  </a:lnTo>
                  <a:close/>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5" name="Shape">
              <a:extLst>
                <a:ext uri="{FF2B5EF4-FFF2-40B4-BE49-F238E27FC236}">
                  <a16:creationId xmlns:a16="http://schemas.microsoft.com/office/drawing/2014/main" id="{57E3C2CD-2F37-DF9C-76C1-9D43025370BE}"/>
                </a:ext>
              </a:extLst>
            </p:cNvPr>
            <p:cNvSpPr/>
            <p:nvPr/>
          </p:nvSpPr>
          <p:spPr>
            <a:xfrm>
              <a:off x="1618815" y="4823442"/>
              <a:ext cx="359738" cy="713792"/>
            </a:xfrm>
            <a:custGeom>
              <a:avLst/>
              <a:gdLst/>
              <a:ahLst/>
              <a:cxnLst>
                <a:cxn ang="0">
                  <a:pos x="wd2" y="hd2"/>
                </a:cxn>
                <a:cxn ang="5400000">
                  <a:pos x="wd2" y="hd2"/>
                </a:cxn>
                <a:cxn ang="10800000">
                  <a:pos x="wd2" y="hd2"/>
                </a:cxn>
                <a:cxn ang="16200000">
                  <a:pos x="wd2" y="hd2"/>
                </a:cxn>
              </a:cxnLst>
              <a:rect l="0" t="0" r="r" b="b"/>
              <a:pathLst>
                <a:path w="21600" h="21600" extrusionOk="0">
                  <a:moveTo>
                    <a:pt x="18815" y="0"/>
                  </a:moveTo>
                  <a:lnTo>
                    <a:pt x="19042" y="1776"/>
                  </a:lnTo>
                  <a:lnTo>
                    <a:pt x="18474" y="1776"/>
                  </a:lnTo>
                  <a:cubicBezTo>
                    <a:pt x="18019" y="1776"/>
                    <a:pt x="17621" y="1776"/>
                    <a:pt x="17280" y="1805"/>
                  </a:cubicBezTo>
                  <a:cubicBezTo>
                    <a:pt x="16939" y="1833"/>
                    <a:pt x="16598" y="1862"/>
                    <a:pt x="16314" y="1919"/>
                  </a:cubicBezTo>
                  <a:cubicBezTo>
                    <a:pt x="16030" y="1977"/>
                    <a:pt x="15802" y="2034"/>
                    <a:pt x="15575" y="2120"/>
                  </a:cubicBezTo>
                  <a:cubicBezTo>
                    <a:pt x="15347" y="2206"/>
                    <a:pt x="15234" y="2292"/>
                    <a:pt x="15063" y="2378"/>
                  </a:cubicBezTo>
                  <a:cubicBezTo>
                    <a:pt x="14950" y="2464"/>
                    <a:pt x="14836" y="2607"/>
                    <a:pt x="14779" y="2721"/>
                  </a:cubicBezTo>
                  <a:cubicBezTo>
                    <a:pt x="14722" y="2865"/>
                    <a:pt x="14608" y="3008"/>
                    <a:pt x="14608" y="3180"/>
                  </a:cubicBezTo>
                  <a:cubicBezTo>
                    <a:pt x="14608" y="3352"/>
                    <a:pt x="14552" y="3552"/>
                    <a:pt x="14552" y="3753"/>
                  </a:cubicBezTo>
                  <a:cubicBezTo>
                    <a:pt x="14552" y="3953"/>
                    <a:pt x="14552" y="4182"/>
                    <a:pt x="14608" y="4440"/>
                  </a:cubicBezTo>
                  <a:lnTo>
                    <a:pt x="16257" y="17217"/>
                  </a:lnTo>
                  <a:cubicBezTo>
                    <a:pt x="16314" y="17475"/>
                    <a:pt x="16314" y="17675"/>
                    <a:pt x="16371" y="17905"/>
                  </a:cubicBezTo>
                  <a:cubicBezTo>
                    <a:pt x="16427" y="18105"/>
                    <a:pt x="16484" y="18306"/>
                    <a:pt x="16598" y="18477"/>
                  </a:cubicBezTo>
                  <a:cubicBezTo>
                    <a:pt x="16712" y="18649"/>
                    <a:pt x="16769" y="18793"/>
                    <a:pt x="16939" y="18936"/>
                  </a:cubicBezTo>
                  <a:cubicBezTo>
                    <a:pt x="17109" y="19079"/>
                    <a:pt x="17166" y="19194"/>
                    <a:pt x="17337" y="19280"/>
                  </a:cubicBezTo>
                  <a:cubicBezTo>
                    <a:pt x="17507" y="19366"/>
                    <a:pt x="17678" y="19451"/>
                    <a:pt x="17905" y="19537"/>
                  </a:cubicBezTo>
                  <a:cubicBezTo>
                    <a:pt x="18133" y="19623"/>
                    <a:pt x="18360" y="19681"/>
                    <a:pt x="18644" y="19709"/>
                  </a:cubicBezTo>
                  <a:cubicBezTo>
                    <a:pt x="18928" y="19767"/>
                    <a:pt x="19269" y="19795"/>
                    <a:pt x="19611" y="19824"/>
                  </a:cubicBezTo>
                  <a:cubicBezTo>
                    <a:pt x="19952" y="19853"/>
                    <a:pt x="20350" y="19853"/>
                    <a:pt x="20804" y="19853"/>
                  </a:cubicBezTo>
                  <a:lnTo>
                    <a:pt x="21373" y="19853"/>
                  </a:lnTo>
                  <a:lnTo>
                    <a:pt x="21600" y="21600"/>
                  </a:lnTo>
                  <a:lnTo>
                    <a:pt x="2956" y="21600"/>
                  </a:lnTo>
                  <a:lnTo>
                    <a:pt x="2728" y="19853"/>
                  </a:lnTo>
                  <a:cubicBezTo>
                    <a:pt x="3183" y="19853"/>
                    <a:pt x="3638" y="19853"/>
                    <a:pt x="4036" y="19824"/>
                  </a:cubicBezTo>
                  <a:cubicBezTo>
                    <a:pt x="4434" y="19795"/>
                    <a:pt x="4775" y="19767"/>
                    <a:pt x="5059" y="19738"/>
                  </a:cubicBezTo>
                  <a:cubicBezTo>
                    <a:pt x="5343" y="19681"/>
                    <a:pt x="5627" y="19652"/>
                    <a:pt x="5855" y="19566"/>
                  </a:cubicBezTo>
                  <a:cubicBezTo>
                    <a:pt x="6082" y="19509"/>
                    <a:pt x="6253" y="19423"/>
                    <a:pt x="6423" y="19337"/>
                  </a:cubicBezTo>
                  <a:cubicBezTo>
                    <a:pt x="6537" y="19251"/>
                    <a:pt x="6707" y="19136"/>
                    <a:pt x="6764" y="19022"/>
                  </a:cubicBezTo>
                  <a:cubicBezTo>
                    <a:pt x="6878" y="18879"/>
                    <a:pt x="6935" y="18735"/>
                    <a:pt x="6992" y="18563"/>
                  </a:cubicBezTo>
                  <a:cubicBezTo>
                    <a:pt x="7048" y="18392"/>
                    <a:pt x="7105" y="18191"/>
                    <a:pt x="7105" y="17962"/>
                  </a:cubicBezTo>
                  <a:cubicBezTo>
                    <a:pt x="7105" y="17733"/>
                    <a:pt x="7105" y="17503"/>
                    <a:pt x="7048" y="17246"/>
                  </a:cubicBezTo>
                  <a:lnTo>
                    <a:pt x="5343" y="4469"/>
                  </a:lnTo>
                  <a:cubicBezTo>
                    <a:pt x="5286" y="4211"/>
                    <a:pt x="5286" y="3982"/>
                    <a:pt x="5173" y="3753"/>
                  </a:cubicBezTo>
                  <a:cubicBezTo>
                    <a:pt x="5116" y="3524"/>
                    <a:pt x="5002" y="3352"/>
                    <a:pt x="4945" y="3151"/>
                  </a:cubicBezTo>
                  <a:cubicBezTo>
                    <a:pt x="4832" y="2979"/>
                    <a:pt x="4718" y="2807"/>
                    <a:pt x="4604" y="2693"/>
                  </a:cubicBezTo>
                  <a:cubicBezTo>
                    <a:pt x="4491" y="2550"/>
                    <a:pt x="4320" y="2435"/>
                    <a:pt x="4149" y="2349"/>
                  </a:cubicBezTo>
                  <a:cubicBezTo>
                    <a:pt x="3979" y="2263"/>
                    <a:pt x="3808" y="2177"/>
                    <a:pt x="3524" y="2120"/>
                  </a:cubicBezTo>
                  <a:cubicBezTo>
                    <a:pt x="3297" y="2063"/>
                    <a:pt x="3013" y="2005"/>
                    <a:pt x="2672" y="1948"/>
                  </a:cubicBezTo>
                  <a:cubicBezTo>
                    <a:pt x="2331" y="1891"/>
                    <a:pt x="1990" y="1862"/>
                    <a:pt x="1592" y="1833"/>
                  </a:cubicBezTo>
                  <a:cubicBezTo>
                    <a:pt x="1194" y="1805"/>
                    <a:pt x="739" y="1805"/>
                    <a:pt x="227" y="1805"/>
                  </a:cubicBezTo>
                  <a:lnTo>
                    <a:pt x="0" y="29"/>
                  </a:lnTo>
                  <a:lnTo>
                    <a:pt x="18815" y="29"/>
                  </a:lnTo>
                  <a:close/>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Shape">
              <a:extLst>
                <a:ext uri="{FF2B5EF4-FFF2-40B4-BE49-F238E27FC236}">
                  <a16:creationId xmlns:a16="http://schemas.microsoft.com/office/drawing/2014/main" id="{9AB8BECC-B7AA-0EDF-18CC-9BDB3097F950}"/>
                </a:ext>
              </a:extLst>
            </p:cNvPr>
            <p:cNvSpPr/>
            <p:nvPr/>
          </p:nvSpPr>
          <p:spPr>
            <a:xfrm>
              <a:off x="3436432" y="4821076"/>
              <a:ext cx="558540" cy="718525"/>
            </a:xfrm>
            <a:custGeom>
              <a:avLst/>
              <a:gdLst/>
              <a:ahLst/>
              <a:cxnLst>
                <a:cxn ang="0">
                  <a:pos x="wd2" y="hd2"/>
                </a:cxn>
                <a:cxn ang="5400000">
                  <a:pos x="wd2" y="hd2"/>
                </a:cxn>
                <a:cxn ang="10800000">
                  <a:pos x="wd2" y="hd2"/>
                </a:cxn>
                <a:cxn ang="16200000">
                  <a:pos x="wd2" y="hd2"/>
                </a:cxn>
              </a:cxnLst>
              <a:rect l="0" t="0" r="r" b="b"/>
              <a:pathLst>
                <a:path w="21600" h="21600" extrusionOk="0">
                  <a:moveTo>
                    <a:pt x="20685" y="3187"/>
                  </a:moveTo>
                  <a:cubicBezTo>
                    <a:pt x="20831" y="3415"/>
                    <a:pt x="20941" y="3643"/>
                    <a:pt x="21051" y="3870"/>
                  </a:cubicBezTo>
                  <a:cubicBezTo>
                    <a:pt x="21161" y="4098"/>
                    <a:pt x="21271" y="4326"/>
                    <a:pt x="21344" y="4582"/>
                  </a:cubicBezTo>
                  <a:cubicBezTo>
                    <a:pt x="21417" y="4809"/>
                    <a:pt x="21490" y="5066"/>
                    <a:pt x="21527" y="5322"/>
                  </a:cubicBezTo>
                  <a:cubicBezTo>
                    <a:pt x="21563" y="5578"/>
                    <a:pt x="21600" y="5834"/>
                    <a:pt x="21600" y="6090"/>
                  </a:cubicBezTo>
                  <a:cubicBezTo>
                    <a:pt x="21600" y="6432"/>
                    <a:pt x="21600" y="6773"/>
                    <a:pt x="21563" y="7115"/>
                  </a:cubicBezTo>
                  <a:cubicBezTo>
                    <a:pt x="21527" y="7428"/>
                    <a:pt x="21454" y="7741"/>
                    <a:pt x="21344" y="8054"/>
                  </a:cubicBezTo>
                  <a:cubicBezTo>
                    <a:pt x="21234" y="8367"/>
                    <a:pt x="21124" y="8651"/>
                    <a:pt x="20941" y="8907"/>
                  </a:cubicBezTo>
                  <a:cubicBezTo>
                    <a:pt x="20795" y="9192"/>
                    <a:pt x="20575" y="9448"/>
                    <a:pt x="20355" y="9704"/>
                  </a:cubicBezTo>
                  <a:cubicBezTo>
                    <a:pt x="20136" y="9960"/>
                    <a:pt x="19916" y="10188"/>
                    <a:pt x="19660" y="10387"/>
                  </a:cubicBezTo>
                  <a:cubicBezTo>
                    <a:pt x="19403" y="10587"/>
                    <a:pt x="19147" y="10786"/>
                    <a:pt x="18854" y="10957"/>
                  </a:cubicBezTo>
                  <a:cubicBezTo>
                    <a:pt x="18561" y="11127"/>
                    <a:pt x="18269" y="11270"/>
                    <a:pt x="17976" y="11383"/>
                  </a:cubicBezTo>
                  <a:cubicBezTo>
                    <a:pt x="17646" y="11497"/>
                    <a:pt x="17353" y="11611"/>
                    <a:pt x="16987" y="11696"/>
                  </a:cubicBezTo>
                  <a:cubicBezTo>
                    <a:pt x="16658" y="11782"/>
                    <a:pt x="16292" y="11839"/>
                    <a:pt x="15889" y="11896"/>
                  </a:cubicBezTo>
                  <a:cubicBezTo>
                    <a:pt x="15486" y="11953"/>
                    <a:pt x="15047" y="12009"/>
                    <a:pt x="14608" y="12038"/>
                  </a:cubicBezTo>
                  <a:cubicBezTo>
                    <a:pt x="14168" y="12066"/>
                    <a:pt x="13656" y="12095"/>
                    <a:pt x="13143" y="12123"/>
                  </a:cubicBezTo>
                  <a:cubicBezTo>
                    <a:pt x="12631" y="12152"/>
                    <a:pt x="12081" y="12152"/>
                    <a:pt x="11532" y="12152"/>
                  </a:cubicBezTo>
                  <a:lnTo>
                    <a:pt x="9848" y="12152"/>
                  </a:lnTo>
                  <a:lnTo>
                    <a:pt x="10104" y="17246"/>
                  </a:lnTo>
                  <a:cubicBezTo>
                    <a:pt x="10104" y="17502"/>
                    <a:pt x="10141" y="17701"/>
                    <a:pt x="10178" y="17929"/>
                  </a:cubicBezTo>
                  <a:cubicBezTo>
                    <a:pt x="10214" y="18128"/>
                    <a:pt x="10251" y="18327"/>
                    <a:pt x="10288" y="18498"/>
                  </a:cubicBezTo>
                  <a:cubicBezTo>
                    <a:pt x="10324" y="18669"/>
                    <a:pt x="10397" y="18811"/>
                    <a:pt x="10471" y="18953"/>
                  </a:cubicBezTo>
                  <a:cubicBezTo>
                    <a:pt x="10544" y="19096"/>
                    <a:pt x="10617" y="19210"/>
                    <a:pt x="10727" y="19295"/>
                  </a:cubicBezTo>
                  <a:cubicBezTo>
                    <a:pt x="10837" y="19380"/>
                    <a:pt x="10946" y="19466"/>
                    <a:pt x="11093" y="19551"/>
                  </a:cubicBezTo>
                  <a:cubicBezTo>
                    <a:pt x="11239" y="19636"/>
                    <a:pt x="11386" y="19693"/>
                    <a:pt x="11569" y="19722"/>
                  </a:cubicBezTo>
                  <a:cubicBezTo>
                    <a:pt x="11752" y="19779"/>
                    <a:pt x="11972" y="19807"/>
                    <a:pt x="12191" y="19836"/>
                  </a:cubicBezTo>
                  <a:cubicBezTo>
                    <a:pt x="12411" y="19864"/>
                    <a:pt x="12667" y="19864"/>
                    <a:pt x="12960" y="19864"/>
                  </a:cubicBezTo>
                  <a:lnTo>
                    <a:pt x="13473" y="19864"/>
                  </a:lnTo>
                  <a:lnTo>
                    <a:pt x="13546" y="21600"/>
                  </a:lnTo>
                  <a:lnTo>
                    <a:pt x="1281" y="21600"/>
                  </a:lnTo>
                  <a:lnTo>
                    <a:pt x="1172" y="19864"/>
                  </a:lnTo>
                  <a:lnTo>
                    <a:pt x="1574" y="19864"/>
                  </a:lnTo>
                  <a:cubicBezTo>
                    <a:pt x="1867" y="19864"/>
                    <a:pt x="2123" y="19864"/>
                    <a:pt x="2343" y="19836"/>
                  </a:cubicBezTo>
                  <a:cubicBezTo>
                    <a:pt x="2563" y="19807"/>
                    <a:pt x="2782" y="19779"/>
                    <a:pt x="2965" y="19722"/>
                  </a:cubicBezTo>
                  <a:cubicBezTo>
                    <a:pt x="3148" y="19665"/>
                    <a:pt x="3295" y="19608"/>
                    <a:pt x="3441" y="19551"/>
                  </a:cubicBezTo>
                  <a:cubicBezTo>
                    <a:pt x="3588" y="19466"/>
                    <a:pt x="3661" y="19380"/>
                    <a:pt x="3771" y="19295"/>
                  </a:cubicBezTo>
                  <a:cubicBezTo>
                    <a:pt x="3844" y="19209"/>
                    <a:pt x="3917" y="19067"/>
                    <a:pt x="3991" y="18953"/>
                  </a:cubicBezTo>
                  <a:cubicBezTo>
                    <a:pt x="4064" y="18811"/>
                    <a:pt x="4100" y="18669"/>
                    <a:pt x="4137" y="18498"/>
                  </a:cubicBezTo>
                  <a:cubicBezTo>
                    <a:pt x="4174" y="18327"/>
                    <a:pt x="4210" y="18157"/>
                    <a:pt x="4210" y="17929"/>
                  </a:cubicBezTo>
                  <a:cubicBezTo>
                    <a:pt x="4210" y="17730"/>
                    <a:pt x="4210" y="17502"/>
                    <a:pt x="4210" y="17274"/>
                  </a:cubicBezTo>
                  <a:lnTo>
                    <a:pt x="3551" y="4582"/>
                  </a:lnTo>
                  <a:cubicBezTo>
                    <a:pt x="3551" y="4326"/>
                    <a:pt x="3515" y="4098"/>
                    <a:pt x="3478" y="3899"/>
                  </a:cubicBezTo>
                  <a:cubicBezTo>
                    <a:pt x="3441" y="3700"/>
                    <a:pt x="3405" y="3500"/>
                    <a:pt x="3332" y="3330"/>
                  </a:cubicBezTo>
                  <a:cubicBezTo>
                    <a:pt x="3295" y="3159"/>
                    <a:pt x="3222" y="3017"/>
                    <a:pt x="3148" y="2874"/>
                  </a:cubicBezTo>
                  <a:cubicBezTo>
                    <a:pt x="3075" y="2732"/>
                    <a:pt x="3002" y="2618"/>
                    <a:pt x="2892" y="2533"/>
                  </a:cubicBezTo>
                  <a:cubicBezTo>
                    <a:pt x="2782" y="2447"/>
                    <a:pt x="2673" y="2362"/>
                    <a:pt x="2526" y="2277"/>
                  </a:cubicBezTo>
                  <a:cubicBezTo>
                    <a:pt x="2380" y="2191"/>
                    <a:pt x="2233" y="2134"/>
                    <a:pt x="2050" y="2106"/>
                  </a:cubicBezTo>
                  <a:cubicBezTo>
                    <a:pt x="1867" y="2049"/>
                    <a:pt x="1647" y="2021"/>
                    <a:pt x="1428" y="1992"/>
                  </a:cubicBezTo>
                  <a:cubicBezTo>
                    <a:pt x="1208" y="1964"/>
                    <a:pt x="952" y="1964"/>
                    <a:pt x="659" y="1964"/>
                  </a:cubicBezTo>
                  <a:lnTo>
                    <a:pt x="110" y="1964"/>
                  </a:lnTo>
                  <a:lnTo>
                    <a:pt x="0" y="199"/>
                  </a:lnTo>
                  <a:lnTo>
                    <a:pt x="9299" y="0"/>
                  </a:lnTo>
                  <a:cubicBezTo>
                    <a:pt x="9885" y="0"/>
                    <a:pt x="10434" y="0"/>
                    <a:pt x="10946" y="0"/>
                  </a:cubicBezTo>
                  <a:cubicBezTo>
                    <a:pt x="11459" y="0"/>
                    <a:pt x="11935" y="28"/>
                    <a:pt x="12411" y="28"/>
                  </a:cubicBezTo>
                  <a:cubicBezTo>
                    <a:pt x="12850" y="57"/>
                    <a:pt x="13289" y="57"/>
                    <a:pt x="13656" y="85"/>
                  </a:cubicBezTo>
                  <a:cubicBezTo>
                    <a:pt x="14022" y="114"/>
                    <a:pt x="14388" y="142"/>
                    <a:pt x="14717" y="171"/>
                  </a:cubicBezTo>
                  <a:cubicBezTo>
                    <a:pt x="15047" y="199"/>
                    <a:pt x="15340" y="228"/>
                    <a:pt x="15669" y="285"/>
                  </a:cubicBezTo>
                  <a:cubicBezTo>
                    <a:pt x="15962" y="341"/>
                    <a:pt x="16291" y="398"/>
                    <a:pt x="16584" y="484"/>
                  </a:cubicBezTo>
                  <a:cubicBezTo>
                    <a:pt x="16877" y="569"/>
                    <a:pt x="17170" y="655"/>
                    <a:pt x="17463" y="768"/>
                  </a:cubicBezTo>
                  <a:cubicBezTo>
                    <a:pt x="17756" y="882"/>
                    <a:pt x="18012" y="996"/>
                    <a:pt x="18305" y="1138"/>
                  </a:cubicBezTo>
                  <a:cubicBezTo>
                    <a:pt x="18561" y="1281"/>
                    <a:pt x="18818" y="1423"/>
                    <a:pt x="19074" y="1565"/>
                  </a:cubicBezTo>
                  <a:cubicBezTo>
                    <a:pt x="19330" y="1708"/>
                    <a:pt x="19550" y="1878"/>
                    <a:pt x="19733" y="2049"/>
                  </a:cubicBezTo>
                  <a:cubicBezTo>
                    <a:pt x="19953" y="2220"/>
                    <a:pt x="20136" y="2419"/>
                    <a:pt x="20319" y="2618"/>
                  </a:cubicBezTo>
                  <a:cubicBezTo>
                    <a:pt x="20392" y="2760"/>
                    <a:pt x="20538" y="2988"/>
                    <a:pt x="20685" y="3187"/>
                  </a:cubicBezTo>
                  <a:close/>
                  <a:moveTo>
                    <a:pt x="14388" y="9135"/>
                  </a:moveTo>
                  <a:cubicBezTo>
                    <a:pt x="14534" y="8964"/>
                    <a:pt x="14644" y="8765"/>
                    <a:pt x="14754" y="8538"/>
                  </a:cubicBezTo>
                  <a:cubicBezTo>
                    <a:pt x="14864" y="8310"/>
                    <a:pt x="14937" y="8082"/>
                    <a:pt x="15010" y="7855"/>
                  </a:cubicBezTo>
                  <a:cubicBezTo>
                    <a:pt x="15083" y="7598"/>
                    <a:pt x="15120" y="7342"/>
                    <a:pt x="15157" y="7086"/>
                  </a:cubicBezTo>
                  <a:cubicBezTo>
                    <a:pt x="15193" y="6802"/>
                    <a:pt x="15193" y="6517"/>
                    <a:pt x="15157" y="6204"/>
                  </a:cubicBezTo>
                  <a:cubicBezTo>
                    <a:pt x="15157" y="5919"/>
                    <a:pt x="15120" y="5663"/>
                    <a:pt x="15083" y="5407"/>
                  </a:cubicBezTo>
                  <a:cubicBezTo>
                    <a:pt x="15047" y="5151"/>
                    <a:pt x="15010" y="4923"/>
                    <a:pt x="14937" y="4696"/>
                  </a:cubicBezTo>
                  <a:cubicBezTo>
                    <a:pt x="14864" y="4468"/>
                    <a:pt x="14791" y="4269"/>
                    <a:pt x="14717" y="4070"/>
                  </a:cubicBezTo>
                  <a:cubicBezTo>
                    <a:pt x="14644" y="3870"/>
                    <a:pt x="14534" y="3700"/>
                    <a:pt x="14388" y="3529"/>
                  </a:cubicBezTo>
                  <a:cubicBezTo>
                    <a:pt x="14278" y="3358"/>
                    <a:pt x="14132" y="3187"/>
                    <a:pt x="14022" y="3074"/>
                  </a:cubicBezTo>
                  <a:cubicBezTo>
                    <a:pt x="13875" y="2931"/>
                    <a:pt x="13765" y="2817"/>
                    <a:pt x="13619" y="2704"/>
                  </a:cubicBezTo>
                  <a:cubicBezTo>
                    <a:pt x="13473" y="2590"/>
                    <a:pt x="13326" y="2504"/>
                    <a:pt x="13180" y="2419"/>
                  </a:cubicBezTo>
                  <a:cubicBezTo>
                    <a:pt x="13033" y="2334"/>
                    <a:pt x="12850" y="2277"/>
                    <a:pt x="12704" y="2220"/>
                  </a:cubicBezTo>
                  <a:cubicBezTo>
                    <a:pt x="12521" y="2163"/>
                    <a:pt x="12338" y="2134"/>
                    <a:pt x="12118" y="2077"/>
                  </a:cubicBezTo>
                  <a:cubicBezTo>
                    <a:pt x="11898" y="2049"/>
                    <a:pt x="11642" y="1992"/>
                    <a:pt x="11386" y="1992"/>
                  </a:cubicBezTo>
                  <a:cubicBezTo>
                    <a:pt x="11130" y="1964"/>
                    <a:pt x="10800" y="1935"/>
                    <a:pt x="10507" y="1935"/>
                  </a:cubicBezTo>
                  <a:cubicBezTo>
                    <a:pt x="10214" y="1935"/>
                    <a:pt x="9848" y="1907"/>
                    <a:pt x="9445" y="1907"/>
                  </a:cubicBezTo>
                  <a:lnTo>
                    <a:pt x="9848" y="10274"/>
                  </a:lnTo>
                  <a:lnTo>
                    <a:pt x="10946" y="10274"/>
                  </a:lnTo>
                  <a:cubicBezTo>
                    <a:pt x="11386" y="10274"/>
                    <a:pt x="11789" y="10245"/>
                    <a:pt x="12155" y="10217"/>
                  </a:cubicBezTo>
                  <a:cubicBezTo>
                    <a:pt x="12521" y="10160"/>
                    <a:pt x="12850" y="10103"/>
                    <a:pt x="13143" y="10017"/>
                  </a:cubicBezTo>
                  <a:cubicBezTo>
                    <a:pt x="13436" y="9932"/>
                    <a:pt x="13692" y="9818"/>
                    <a:pt x="13912" y="9676"/>
                  </a:cubicBezTo>
                  <a:cubicBezTo>
                    <a:pt x="14095" y="9477"/>
                    <a:pt x="14241" y="9334"/>
                    <a:pt x="14388" y="9135"/>
                  </a:cubicBezTo>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7" name="Shape">
              <a:extLst>
                <a:ext uri="{FF2B5EF4-FFF2-40B4-BE49-F238E27FC236}">
                  <a16:creationId xmlns:a16="http://schemas.microsoft.com/office/drawing/2014/main" id="{1B4D322D-D7EB-DC9C-B9B4-D20E6781D42B}"/>
                </a:ext>
              </a:extLst>
            </p:cNvPr>
            <p:cNvSpPr/>
            <p:nvPr/>
          </p:nvSpPr>
          <p:spPr>
            <a:xfrm>
              <a:off x="4364173" y="4809715"/>
              <a:ext cx="660779" cy="741246"/>
            </a:xfrm>
            <a:custGeom>
              <a:avLst/>
              <a:gdLst/>
              <a:ahLst/>
              <a:cxnLst>
                <a:cxn ang="0">
                  <a:pos x="wd2" y="hd2"/>
                </a:cxn>
                <a:cxn ang="5400000">
                  <a:pos x="wd2" y="hd2"/>
                </a:cxn>
                <a:cxn ang="10800000">
                  <a:pos x="wd2" y="hd2"/>
                </a:cxn>
                <a:cxn ang="16200000">
                  <a:pos x="wd2" y="hd2"/>
                </a:cxn>
              </a:cxnLst>
              <a:rect l="0" t="0" r="r" b="b"/>
              <a:pathLst>
                <a:path w="21600" h="21600" extrusionOk="0">
                  <a:moveTo>
                    <a:pt x="18536" y="3255"/>
                  </a:moveTo>
                  <a:cubicBezTo>
                    <a:pt x="19032" y="3779"/>
                    <a:pt x="19465" y="4359"/>
                    <a:pt x="19836" y="4938"/>
                  </a:cubicBezTo>
                  <a:cubicBezTo>
                    <a:pt x="20207" y="5517"/>
                    <a:pt x="20517" y="6152"/>
                    <a:pt x="20795" y="6786"/>
                  </a:cubicBezTo>
                  <a:cubicBezTo>
                    <a:pt x="21043" y="7448"/>
                    <a:pt x="21260" y="8110"/>
                    <a:pt x="21383" y="8828"/>
                  </a:cubicBezTo>
                  <a:cubicBezTo>
                    <a:pt x="21507" y="9545"/>
                    <a:pt x="21600" y="10262"/>
                    <a:pt x="21600" y="11034"/>
                  </a:cubicBezTo>
                  <a:cubicBezTo>
                    <a:pt x="21600" y="11752"/>
                    <a:pt x="21569" y="12469"/>
                    <a:pt x="21476" y="13131"/>
                  </a:cubicBezTo>
                  <a:cubicBezTo>
                    <a:pt x="21383" y="13793"/>
                    <a:pt x="21198" y="14455"/>
                    <a:pt x="20981" y="15090"/>
                  </a:cubicBezTo>
                  <a:cubicBezTo>
                    <a:pt x="20764" y="15724"/>
                    <a:pt x="20455" y="16303"/>
                    <a:pt x="20115" y="16883"/>
                  </a:cubicBezTo>
                  <a:cubicBezTo>
                    <a:pt x="19774" y="17462"/>
                    <a:pt x="19372" y="17986"/>
                    <a:pt x="18877" y="18510"/>
                  </a:cubicBezTo>
                  <a:cubicBezTo>
                    <a:pt x="18413" y="19035"/>
                    <a:pt x="17887" y="19476"/>
                    <a:pt x="17329" y="19862"/>
                  </a:cubicBezTo>
                  <a:cubicBezTo>
                    <a:pt x="16772" y="20248"/>
                    <a:pt x="16185" y="20579"/>
                    <a:pt x="15535" y="20828"/>
                  </a:cubicBezTo>
                  <a:cubicBezTo>
                    <a:pt x="14885" y="21076"/>
                    <a:pt x="14204" y="21269"/>
                    <a:pt x="13461" y="21407"/>
                  </a:cubicBezTo>
                  <a:cubicBezTo>
                    <a:pt x="12719" y="21545"/>
                    <a:pt x="11945" y="21600"/>
                    <a:pt x="11140" y="21600"/>
                  </a:cubicBezTo>
                  <a:cubicBezTo>
                    <a:pt x="10583" y="21600"/>
                    <a:pt x="10026" y="21572"/>
                    <a:pt x="9500" y="21517"/>
                  </a:cubicBezTo>
                  <a:cubicBezTo>
                    <a:pt x="8974" y="21462"/>
                    <a:pt x="8448" y="21352"/>
                    <a:pt x="7953" y="21241"/>
                  </a:cubicBezTo>
                  <a:cubicBezTo>
                    <a:pt x="7458" y="21103"/>
                    <a:pt x="6963" y="20966"/>
                    <a:pt x="6499" y="20772"/>
                  </a:cubicBezTo>
                  <a:cubicBezTo>
                    <a:pt x="6034" y="20579"/>
                    <a:pt x="5570" y="20359"/>
                    <a:pt x="5137" y="20110"/>
                  </a:cubicBezTo>
                  <a:cubicBezTo>
                    <a:pt x="4704" y="19862"/>
                    <a:pt x="4301" y="19586"/>
                    <a:pt x="3899" y="19283"/>
                  </a:cubicBezTo>
                  <a:cubicBezTo>
                    <a:pt x="3528" y="18979"/>
                    <a:pt x="3156" y="18648"/>
                    <a:pt x="2847" y="18317"/>
                  </a:cubicBezTo>
                  <a:cubicBezTo>
                    <a:pt x="2538" y="17986"/>
                    <a:pt x="2228" y="17600"/>
                    <a:pt x="1980" y="17214"/>
                  </a:cubicBezTo>
                  <a:cubicBezTo>
                    <a:pt x="1733" y="16828"/>
                    <a:pt x="1485" y="16414"/>
                    <a:pt x="1300" y="15972"/>
                  </a:cubicBezTo>
                  <a:cubicBezTo>
                    <a:pt x="1114" y="15531"/>
                    <a:pt x="928" y="15117"/>
                    <a:pt x="774" y="14676"/>
                  </a:cubicBezTo>
                  <a:cubicBezTo>
                    <a:pt x="619" y="14234"/>
                    <a:pt x="495" y="13821"/>
                    <a:pt x="371" y="13379"/>
                  </a:cubicBezTo>
                  <a:cubicBezTo>
                    <a:pt x="278" y="12938"/>
                    <a:pt x="186" y="12524"/>
                    <a:pt x="124" y="12083"/>
                  </a:cubicBezTo>
                  <a:cubicBezTo>
                    <a:pt x="62" y="11641"/>
                    <a:pt x="31" y="11228"/>
                    <a:pt x="0" y="10786"/>
                  </a:cubicBezTo>
                  <a:cubicBezTo>
                    <a:pt x="0" y="10317"/>
                    <a:pt x="0" y="9848"/>
                    <a:pt x="62" y="9379"/>
                  </a:cubicBezTo>
                  <a:cubicBezTo>
                    <a:pt x="93" y="8910"/>
                    <a:pt x="186" y="8469"/>
                    <a:pt x="278" y="8000"/>
                  </a:cubicBezTo>
                  <a:cubicBezTo>
                    <a:pt x="371" y="7531"/>
                    <a:pt x="526" y="7090"/>
                    <a:pt x="681" y="6648"/>
                  </a:cubicBezTo>
                  <a:cubicBezTo>
                    <a:pt x="836" y="6207"/>
                    <a:pt x="1052" y="5738"/>
                    <a:pt x="1269" y="5297"/>
                  </a:cubicBezTo>
                  <a:cubicBezTo>
                    <a:pt x="1485" y="4855"/>
                    <a:pt x="1733" y="4441"/>
                    <a:pt x="2011" y="4055"/>
                  </a:cubicBezTo>
                  <a:cubicBezTo>
                    <a:pt x="2290" y="3669"/>
                    <a:pt x="2568" y="3310"/>
                    <a:pt x="2909" y="2979"/>
                  </a:cubicBezTo>
                  <a:cubicBezTo>
                    <a:pt x="3218" y="2648"/>
                    <a:pt x="3559" y="2345"/>
                    <a:pt x="3930" y="2069"/>
                  </a:cubicBezTo>
                  <a:cubicBezTo>
                    <a:pt x="4301" y="1793"/>
                    <a:pt x="4673" y="1545"/>
                    <a:pt x="5106" y="1324"/>
                  </a:cubicBezTo>
                  <a:cubicBezTo>
                    <a:pt x="5508" y="1103"/>
                    <a:pt x="5941" y="910"/>
                    <a:pt x="6344" y="745"/>
                  </a:cubicBezTo>
                  <a:cubicBezTo>
                    <a:pt x="6777" y="579"/>
                    <a:pt x="7210" y="441"/>
                    <a:pt x="7643" y="331"/>
                  </a:cubicBezTo>
                  <a:cubicBezTo>
                    <a:pt x="8077" y="221"/>
                    <a:pt x="8541" y="138"/>
                    <a:pt x="9005" y="83"/>
                  </a:cubicBezTo>
                  <a:cubicBezTo>
                    <a:pt x="9469" y="28"/>
                    <a:pt x="9933" y="0"/>
                    <a:pt x="10398" y="0"/>
                  </a:cubicBezTo>
                  <a:cubicBezTo>
                    <a:pt x="11264" y="0"/>
                    <a:pt x="12069" y="55"/>
                    <a:pt x="12811" y="193"/>
                  </a:cubicBezTo>
                  <a:cubicBezTo>
                    <a:pt x="13585" y="331"/>
                    <a:pt x="14297" y="524"/>
                    <a:pt x="14978" y="800"/>
                  </a:cubicBezTo>
                  <a:cubicBezTo>
                    <a:pt x="15658" y="1076"/>
                    <a:pt x="16277" y="1407"/>
                    <a:pt x="16865" y="1793"/>
                  </a:cubicBezTo>
                  <a:cubicBezTo>
                    <a:pt x="17484" y="2262"/>
                    <a:pt x="18041" y="2731"/>
                    <a:pt x="18536" y="3255"/>
                  </a:cubicBezTo>
                  <a:close/>
                  <a:moveTo>
                    <a:pt x="14575" y="17738"/>
                  </a:moveTo>
                  <a:cubicBezTo>
                    <a:pt x="14761" y="17407"/>
                    <a:pt x="14947" y="17048"/>
                    <a:pt x="15101" y="16579"/>
                  </a:cubicBezTo>
                  <a:cubicBezTo>
                    <a:pt x="15256" y="16138"/>
                    <a:pt x="15380" y="15641"/>
                    <a:pt x="15442" y="15062"/>
                  </a:cubicBezTo>
                  <a:cubicBezTo>
                    <a:pt x="15535" y="14510"/>
                    <a:pt x="15597" y="13876"/>
                    <a:pt x="15628" y="13186"/>
                  </a:cubicBezTo>
                  <a:cubicBezTo>
                    <a:pt x="15659" y="12497"/>
                    <a:pt x="15659" y="11752"/>
                    <a:pt x="15659" y="10952"/>
                  </a:cubicBezTo>
                  <a:cubicBezTo>
                    <a:pt x="15628" y="10207"/>
                    <a:pt x="15597" y="9517"/>
                    <a:pt x="15535" y="8855"/>
                  </a:cubicBezTo>
                  <a:cubicBezTo>
                    <a:pt x="15473" y="8193"/>
                    <a:pt x="15380" y="7614"/>
                    <a:pt x="15287" y="7062"/>
                  </a:cubicBezTo>
                  <a:cubicBezTo>
                    <a:pt x="15164" y="6510"/>
                    <a:pt x="15040" y="5986"/>
                    <a:pt x="14885" y="5545"/>
                  </a:cubicBezTo>
                  <a:cubicBezTo>
                    <a:pt x="14730" y="5076"/>
                    <a:pt x="14545" y="4662"/>
                    <a:pt x="14328" y="4303"/>
                  </a:cubicBezTo>
                  <a:cubicBezTo>
                    <a:pt x="14111" y="3945"/>
                    <a:pt x="13895" y="3614"/>
                    <a:pt x="13616" y="3338"/>
                  </a:cubicBezTo>
                  <a:cubicBezTo>
                    <a:pt x="13369" y="3062"/>
                    <a:pt x="13059" y="2841"/>
                    <a:pt x="12750" y="2648"/>
                  </a:cubicBezTo>
                  <a:cubicBezTo>
                    <a:pt x="12440" y="2455"/>
                    <a:pt x="12100" y="2317"/>
                    <a:pt x="11728" y="2235"/>
                  </a:cubicBezTo>
                  <a:cubicBezTo>
                    <a:pt x="11357" y="2152"/>
                    <a:pt x="10955" y="2097"/>
                    <a:pt x="10522" y="2097"/>
                  </a:cubicBezTo>
                  <a:cubicBezTo>
                    <a:pt x="10119" y="2097"/>
                    <a:pt x="9748" y="2152"/>
                    <a:pt x="9377" y="2235"/>
                  </a:cubicBezTo>
                  <a:cubicBezTo>
                    <a:pt x="9036" y="2317"/>
                    <a:pt x="8696" y="2455"/>
                    <a:pt x="8417" y="2621"/>
                  </a:cubicBezTo>
                  <a:cubicBezTo>
                    <a:pt x="8108" y="2786"/>
                    <a:pt x="7860" y="3007"/>
                    <a:pt x="7613" y="3255"/>
                  </a:cubicBezTo>
                  <a:cubicBezTo>
                    <a:pt x="7365" y="3504"/>
                    <a:pt x="7148" y="3807"/>
                    <a:pt x="6963" y="4166"/>
                  </a:cubicBezTo>
                  <a:cubicBezTo>
                    <a:pt x="6777" y="4497"/>
                    <a:pt x="6622" y="4910"/>
                    <a:pt x="6468" y="5352"/>
                  </a:cubicBezTo>
                  <a:cubicBezTo>
                    <a:pt x="6344" y="5793"/>
                    <a:pt x="6220" y="6290"/>
                    <a:pt x="6127" y="6841"/>
                  </a:cubicBezTo>
                  <a:cubicBezTo>
                    <a:pt x="6034" y="7393"/>
                    <a:pt x="5972" y="7972"/>
                    <a:pt x="5941" y="8607"/>
                  </a:cubicBezTo>
                  <a:cubicBezTo>
                    <a:pt x="5910" y="9241"/>
                    <a:pt x="5910" y="9931"/>
                    <a:pt x="5910" y="10676"/>
                  </a:cubicBezTo>
                  <a:cubicBezTo>
                    <a:pt x="5941" y="11476"/>
                    <a:pt x="5972" y="12221"/>
                    <a:pt x="6034" y="12910"/>
                  </a:cubicBezTo>
                  <a:cubicBezTo>
                    <a:pt x="6096" y="13600"/>
                    <a:pt x="6189" y="14235"/>
                    <a:pt x="6313" y="14814"/>
                  </a:cubicBezTo>
                  <a:cubicBezTo>
                    <a:pt x="6436" y="15393"/>
                    <a:pt x="6560" y="15917"/>
                    <a:pt x="6715" y="16359"/>
                  </a:cubicBezTo>
                  <a:cubicBezTo>
                    <a:pt x="6870" y="16828"/>
                    <a:pt x="7055" y="17241"/>
                    <a:pt x="7272" y="17573"/>
                  </a:cubicBezTo>
                  <a:cubicBezTo>
                    <a:pt x="7489" y="17931"/>
                    <a:pt x="7705" y="18235"/>
                    <a:pt x="7953" y="18483"/>
                  </a:cubicBezTo>
                  <a:cubicBezTo>
                    <a:pt x="8200" y="18759"/>
                    <a:pt x="8479" y="18979"/>
                    <a:pt x="8788" y="19145"/>
                  </a:cubicBezTo>
                  <a:cubicBezTo>
                    <a:pt x="9098" y="19310"/>
                    <a:pt x="9407" y="19448"/>
                    <a:pt x="9748" y="19531"/>
                  </a:cubicBezTo>
                  <a:cubicBezTo>
                    <a:pt x="10088" y="19614"/>
                    <a:pt x="10459" y="19669"/>
                    <a:pt x="10862" y="19669"/>
                  </a:cubicBezTo>
                  <a:cubicBezTo>
                    <a:pt x="11264" y="19669"/>
                    <a:pt x="11666" y="19642"/>
                    <a:pt x="12007" y="19559"/>
                  </a:cubicBezTo>
                  <a:cubicBezTo>
                    <a:pt x="12378" y="19476"/>
                    <a:pt x="12688" y="19366"/>
                    <a:pt x="12997" y="19200"/>
                  </a:cubicBezTo>
                  <a:cubicBezTo>
                    <a:pt x="13306" y="19035"/>
                    <a:pt x="13585" y="18841"/>
                    <a:pt x="13833" y="18593"/>
                  </a:cubicBezTo>
                  <a:cubicBezTo>
                    <a:pt x="14142" y="18317"/>
                    <a:pt x="14390" y="18041"/>
                    <a:pt x="14575" y="17738"/>
                  </a:cubicBezTo>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8" name="Shape">
              <a:extLst>
                <a:ext uri="{FF2B5EF4-FFF2-40B4-BE49-F238E27FC236}">
                  <a16:creationId xmlns:a16="http://schemas.microsoft.com/office/drawing/2014/main" id="{726ADB39-7A89-D806-7B97-B6CF26B81DCF}"/>
                </a:ext>
              </a:extLst>
            </p:cNvPr>
            <p:cNvSpPr/>
            <p:nvPr/>
          </p:nvSpPr>
          <p:spPr>
            <a:xfrm>
              <a:off x="6456325" y="4809406"/>
              <a:ext cx="422212" cy="741865"/>
            </a:xfrm>
            <a:custGeom>
              <a:avLst/>
              <a:gdLst/>
              <a:ahLst/>
              <a:cxnLst>
                <a:cxn ang="0">
                  <a:pos x="wd2" y="hd2"/>
                </a:cxn>
                <a:cxn ang="5400000">
                  <a:pos x="wd2" y="hd2"/>
                </a:cxn>
                <a:cxn ang="10800000">
                  <a:pos x="wd2" y="hd2"/>
                </a:cxn>
                <a:cxn ang="16200000">
                  <a:pos x="wd2" y="hd2"/>
                </a:cxn>
              </a:cxnLst>
              <a:rect l="0" t="0" r="r" b="b"/>
              <a:pathLst>
                <a:path w="21600" h="21563" extrusionOk="0">
                  <a:moveTo>
                    <a:pt x="9443" y="18"/>
                  </a:moveTo>
                  <a:cubicBezTo>
                    <a:pt x="10073" y="18"/>
                    <a:pt x="10703" y="45"/>
                    <a:pt x="11284" y="128"/>
                  </a:cubicBezTo>
                  <a:cubicBezTo>
                    <a:pt x="11865" y="211"/>
                    <a:pt x="12446" y="321"/>
                    <a:pt x="12979" y="458"/>
                  </a:cubicBezTo>
                  <a:cubicBezTo>
                    <a:pt x="13512" y="596"/>
                    <a:pt x="14044" y="788"/>
                    <a:pt x="14529" y="1008"/>
                  </a:cubicBezTo>
                  <a:cubicBezTo>
                    <a:pt x="15013" y="1229"/>
                    <a:pt x="15497" y="1504"/>
                    <a:pt x="15933" y="1779"/>
                  </a:cubicBezTo>
                  <a:cubicBezTo>
                    <a:pt x="16030" y="1696"/>
                    <a:pt x="16079" y="1614"/>
                    <a:pt x="16175" y="1504"/>
                  </a:cubicBezTo>
                  <a:cubicBezTo>
                    <a:pt x="16224" y="1394"/>
                    <a:pt x="16321" y="1311"/>
                    <a:pt x="16369" y="1174"/>
                  </a:cubicBezTo>
                  <a:cubicBezTo>
                    <a:pt x="16418" y="1064"/>
                    <a:pt x="16514" y="926"/>
                    <a:pt x="16563" y="788"/>
                  </a:cubicBezTo>
                  <a:cubicBezTo>
                    <a:pt x="16611" y="651"/>
                    <a:pt x="16660" y="513"/>
                    <a:pt x="16708" y="348"/>
                  </a:cubicBezTo>
                  <a:lnTo>
                    <a:pt x="19275" y="348"/>
                  </a:lnTo>
                  <a:lnTo>
                    <a:pt x="19178" y="6512"/>
                  </a:lnTo>
                  <a:lnTo>
                    <a:pt x="16660" y="6512"/>
                  </a:lnTo>
                  <a:cubicBezTo>
                    <a:pt x="16563" y="6182"/>
                    <a:pt x="16418" y="5851"/>
                    <a:pt x="16272" y="5549"/>
                  </a:cubicBezTo>
                  <a:cubicBezTo>
                    <a:pt x="16127" y="5246"/>
                    <a:pt x="15933" y="4943"/>
                    <a:pt x="15739" y="4668"/>
                  </a:cubicBezTo>
                  <a:cubicBezTo>
                    <a:pt x="15546" y="4393"/>
                    <a:pt x="15304" y="4118"/>
                    <a:pt x="15061" y="3870"/>
                  </a:cubicBezTo>
                  <a:cubicBezTo>
                    <a:pt x="14819" y="3623"/>
                    <a:pt x="14529" y="3375"/>
                    <a:pt x="14190" y="3155"/>
                  </a:cubicBezTo>
                  <a:cubicBezTo>
                    <a:pt x="13899" y="2935"/>
                    <a:pt x="13560" y="2742"/>
                    <a:pt x="13221" y="2577"/>
                  </a:cubicBezTo>
                  <a:cubicBezTo>
                    <a:pt x="12882" y="2412"/>
                    <a:pt x="12543" y="2274"/>
                    <a:pt x="12204" y="2164"/>
                  </a:cubicBezTo>
                  <a:cubicBezTo>
                    <a:pt x="11865" y="2054"/>
                    <a:pt x="11477" y="1972"/>
                    <a:pt x="11138" y="1917"/>
                  </a:cubicBezTo>
                  <a:cubicBezTo>
                    <a:pt x="10751" y="1862"/>
                    <a:pt x="10364" y="1834"/>
                    <a:pt x="9976" y="1834"/>
                  </a:cubicBezTo>
                  <a:cubicBezTo>
                    <a:pt x="9686" y="1834"/>
                    <a:pt x="9395" y="1861"/>
                    <a:pt x="9153" y="1889"/>
                  </a:cubicBezTo>
                  <a:cubicBezTo>
                    <a:pt x="8911" y="1916"/>
                    <a:pt x="8620" y="1972"/>
                    <a:pt x="8426" y="2027"/>
                  </a:cubicBezTo>
                  <a:cubicBezTo>
                    <a:pt x="8184" y="2082"/>
                    <a:pt x="7991" y="2164"/>
                    <a:pt x="7748" y="2247"/>
                  </a:cubicBezTo>
                  <a:cubicBezTo>
                    <a:pt x="7555" y="2329"/>
                    <a:pt x="7361" y="2439"/>
                    <a:pt x="7167" y="2549"/>
                  </a:cubicBezTo>
                  <a:cubicBezTo>
                    <a:pt x="6974" y="2659"/>
                    <a:pt x="6828" y="2797"/>
                    <a:pt x="6731" y="2907"/>
                  </a:cubicBezTo>
                  <a:cubicBezTo>
                    <a:pt x="6635" y="3017"/>
                    <a:pt x="6489" y="3182"/>
                    <a:pt x="6392" y="3320"/>
                  </a:cubicBezTo>
                  <a:cubicBezTo>
                    <a:pt x="6296" y="3457"/>
                    <a:pt x="6247" y="3623"/>
                    <a:pt x="6199" y="3760"/>
                  </a:cubicBezTo>
                  <a:cubicBezTo>
                    <a:pt x="6150" y="3925"/>
                    <a:pt x="6150" y="4090"/>
                    <a:pt x="6150" y="4255"/>
                  </a:cubicBezTo>
                  <a:cubicBezTo>
                    <a:pt x="6150" y="4393"/>
                    <a:pt x="6150" y="4503"/>
                    <a:pt x="6199" y="4641"/>
                  </a:cubicBezTo>
                  <a:cubicBezTo>
                    <a:pt x="6247" y="4778"/>
                    <a:pt x="6247" y="4888"/>
                    <a:pt x="6344" y="4998"/>
                  </a:cubicBezTo>
                  <a:cubicBezTo>
                    <a:pt x="6441" y="5108"/>
                    <a:pt x="6489" y="5246"/>
                    <a:pt x="6538" y="5356"/>
                  </a:cubicBezTo>
                  <a:cubicBezTo>
                    <a:pt x="6635" y="5466"/>
                    <a:pt x="6731" y="5576"/>
                    <a:pt x="6828" y="5686"/>
                  </a:cubicBezTo>
                  <a:cubicBezTo>
                    <a:pt x="6925" y="5796"/>
                    <a:pt x="7071" y="5906"/>
                    <a:pt x="7167" y="6016"/>
                  </a:cubicBezTo>
                  <a:cubicBezTo>
                    <a:pt x="7313" y="6126"/>
                    <a:pt x="7458" y="6209"/>
                    <a:pt x="7603" y="6319"/>
                  </a:cubicBezTo>
                  <a:cubicBezTo>
                    <a:pt x="7748" y="6429"/>
                    <a:pt x="7894" y="6512"/>
                    <a:pt x="8088" y="6594"/>
                  </a:cubicBezTo>
                  <a:cubicBezTo>
                    <a:pt x="8281" y="6677"/>
                    <a:pt x="8427" y="6759"/>
                    <a:pt x="8620" y="6814"/>
                  </a:cubicBezTo>
                  <a:cubicBezTo>
                    <a:pt x="8814" y="6897"/>
                    <a:pt x="9056" y="6979"/>
                    <a:pt x="9347" y="7090"/>
                  </a:cubicBezTo>
                  <a:cubicBezTo>
                    <a:pt x="9637" y="7200"/>
                    <a:pt x="9976" y="7310"/>
                    <a:pt x="10364" y="7447"/>
                  </a:cubicBezTo>
                  <a:cubicBezTo>
                    <a:pt x="10751" y="7585"/>
                    <a:pt x="11236" y="7722"/>
                    <a:pt x="11720" y="7888"/>
                  </a:cubicBezTo>
                  <a:cubicBezTo>
                    <a:pt x="12204" y="8053"/>
                    <a:pt x="12785" y="8245"/>
                    <a:pt x="13415" y="8438"/>
                  </a:cubicBezTo>
                  <a:cubicBezTo>
                    <a:pt x="13948" y="8603"/>
                    <a:pt x="14481" y="8796"/>
                    <a:pt x="14965" y="8961"/>
                  </a:cubicBezTo>
                  <a:cubicBezTo>
                    <a:pt x="15449" y="9126"/>
                    <a:pt x="15885" y="9291"/>
                    <a:pt x="16272" y="9456"/>
                  </a:cubicBezTo>
                  <a:cubicBezTo>
                    <a:pt x="16660" y="9621"/>
                    <a:pt x="17047" y="9759"/>
                    <a:pt x="17386" y="9924"/>
                  </a:cubicBezTo>
                  <a:cubicBezTo>
                    <a:pt x="17725" y="10061"/>
                    <a:pt x="18016" y="10226"/>
                    <a:pt x="18258" y="10364"/>
                  </a:cubicBezTo>
                  <a:cubicBezTo>
                    <a:pt x="18500" y="10502"/>
                    <a:pt x="18791" y="10639"/>
                    <a:pt x="18985" y="10804"/>
                  </a:cubicBezTo>
                  <a:cubicBezTo>
                    <a:pt x="19227" y="10969"/>
                    <a:pt x="19420" y="11134"/>
                    <a:pt x="19663" y="11300"/>
                  </a:cubicBezTo>
                  <a:cubicBezTo>
                    <a:pt x="19856" y="11465"/>
                    <a:pt x="20050" y="11657"/>
                    <a:pt x="20244" y="11850"/>
                  </a:cubicBezTo>
                  <a:cubicBezTo>
                    <a:pt x="20437" y="12042"/>
                    <a:pt x="20583" y="12235"/>
                    <a:pt x="20728" y="12455"/>
                  </a:cubicBezTo>
                  <a:cubicBezTo>
                    <a:pt x="20873" y="12675"/>
                    <a:pt x="21019" y="12895"/>
                    <a:pt x="21116" y="13116"/>
                  </a:cubicBezTo>
                  <a:cubicBezTo>
                    <a:pt x="21212" y="13336"/>
                    <a:pt x="21309" y="13556"/>
                    <a:pt x="21406" y="13803"/>
                  </a:cubicBezTo>
                  <a:cubicBezTo>
                    <a:pt x="21503" y="14024"/>
                    <a:pt x="21552" y="14271"/>
                    <a:pt x="21552" y="14491"/>
                  </a:cubicBezTo>
                  <a:cubicBezTo>
                    <a:pt x="21600" y="14739"/>
                    <a:pt x="21600" y="14959"/>
                    <a:pt x="21600" y="15207"/>
                  </a:cubicBezTo>
                  <a:cubicBezTo>
                    <a:pt x="21600" y="15675"/>
                    <a:pt x="21503" y="16087"/>
                    <a:pt x="21406" y="16528"/>
                  </a:cubicBezTo>
                  <a:cubicBezTo>
                    <a:pt x="21261" y="16940"/>
                    <a:pt x="21067" y="17353"/>
                    <a:pt x="20825" y="17711"/>
                  </a:cubicBezTo>
                  <a:cubicBezTo>
                    <a:pt x="20583" y="18096"/>
                    <a:pt x="20244" y="18454"/>
                    <a:pt x="19905" y="18784"/>
                  </a:cubicBezTo>
                  <a:cubicBezTo>
                    <a:pt x="19518" y="19114"/>
                    <a:pt x="19082" y="19444"/>
                    <a:pt x="18597" y="19747"/>
                  </a:cubicBezTo>
                  <a:cubicBezTo>
                    <a:pt x="18113" y="20050"/>
                    <a:pt x="17580" y="20325"/>
                    <a:pt x="17048" y="20545"/>
                  </a:cubicBezTo>
                  <a:cubicBezTo>
                    <a:pt x="16515" y="20765"/>
                    <a:pt x="15934" y="20958"/>
                    <a:pt x="15353" y="21123"/>
                  </a:cubicBezTo>
                  <a:cubicBezTo>
                    <a:pt x="14771" y="21260"/>
                    <a:pt x="14142" y="21398"/>
                    <a:pt x="13512" y="21453"/>
                  </a:cubicBezTo>
                  <a:cubicBezTo>
                    <a:pt x="12883" y="21535"/>
                    <a:pt x="12205" y="21563"/>
                    <a:pt x="11526" y="21563"/>
                  </a:cubicBezTo>
                  <a:cubicBezTo>
                    <a:pt x="11139" y="21563"/>
                    <a:pt x="10751" y="21535"/>
                    <a:pt x="10364" y="21508"/>
                  </a:cubicBezTo>
                  <a:cubicBezTo>
                    <a:pt x="9977" y="21480"/>
                    <a:pt x="9589" y="21425"/>
                    <a:pt x="9202" y="21370"/>
                  </a:cubicBezTo>
                  <a:cubicBezTo>
                    <a:pt x="8814" y="21315"/>
                    <a:pt x="8427" y="21233"/>
                    <a:pt x="8088" y="21150"/>
                  </a:cubicBezTo>
                  <a:cubicBezTo>
                    <a:pt x="7700" y="21068"/>
                    <a:pt x="7361" y="20958"/>
                    <a:pt x="6974" y="20848"/>
                  </a:cubicBezTo>
                  <a:cubicBezTo>
                    <a:pt x="6586" y="20738"/>
                    <a:pt x="6247" y="20627"/>
                    <a:pt x="5908" y="20490"/>
                  </a:cubicBezTo>
                  <a:cubicBezTo>
                    <a:pt x="5569" y="20352"/>
                    <a:pt x="5279" y="20215"/>
                    <a:pt x="4988" y="20077"/>
                  </a:cubicBezTo>
                  <a:cubicBezTo>
                    <a:pt x="4698" y="19940"/>
                    <a:pt x="4407" y="19774"/>
                    <a:pt x="4165" y="19609"/>
                  </a:cubicBezTo>
                  <a:cubicBezTo>
                    <a:pt x="3923" y="19444"/>
                    <a:pt x="3681" y="19279"/>
                    <a:pt x="3439" y="19087"/>
                  </a:cubicBezTo>
                  <a:cubicBezTo>
                    <a:pt x="3342" y="19197"/>
                    <a:pt x="3293" y="19334"/>
                    <a:pt x="3196" y="19444"/>
                  </a:cubicBezTo>
                  <a:cubicBezTo>
                    <a:pt x="3100" y="19554"/>
                    <a:pt x="3051" y="19692"/>
                    <a:pt x="3003" y="19830"/>
                  </a:cubicBezTo>
                  <a:cubicBezTo>
                    <a:pt x="2954" y="19967"/>
                    <a:pt x="2857" y="20105"/>
                    <a:pt x="2809" y="20270"/>
                  </a:cubicBezTo>
                  <a:cubicBezTo>
                    <a:pt x="2761" y="20407"/>
                    <a:pt x="2712" y="20572"/>
                    <a:pt x="2664" y="20738"/>
                  </a:cubicBezTo>
                  <a:lnTo>
                    <a:pt x="0" y="20738"/>
                  </a:lnTo>
                  <a:lnTo>
                    <a:pt x="48" y="13693"/>
                  </a:lnTo>
                  <a:lnTo>
                    <a:pt x="2712" y="13693"/>
                  </a:lnTo>
                  <a:cubicBezTo>
                    <a:pt x="2906" y="14216"/>
                    <a:pt x="3100" y="14712"/>
                    <a:pt x="3342" y="15152"/>
                  </a:cubicBezTo>
                  <a:cubicBezTo>
                    <a:pt x="3584" y="15592"/>
                    <a:pt x="3826" y="16005"/>
                    <a:pt x="4117" y="16390"/>
                  </a:cubicBezTo>
                  <a:cubicBezTo>
                    <a:pt x="4407" y="16775"/>
                    <a:pt x="4698" y="17105"/>
                    <a:pt x="4989" y="17408"/>
                  </a:cubicBezTo>
                  <a:cubicBezTo>
                    <a:pt x="5328" y="17711"/>
                    <a:pt x="5667" y="17958"/>
                    <a:pt x="6006" y="18206"/>
                  </a:cubicBezTo>
                  <a:cubicBezTo>
                    <a:pt x="6393" y="18426"/>
                    <a:pt x="6732" y="18619"/>
                    <a:pt x="7120" y="18784"/>
                  </a:cubicBezTo>
                  <a:cubicBezTo>
                    <a:pt x="7507" y="18949"/>
                    <a:pt x="7895" y="19087"/>
                    <a:pt x="8282" y="19197"/>
                  </a:cubicBezTo>
                  <a:cubicBezTo>
                    <a:pt x="8669" y="19307"/>
                    <a:pt x="9105" y="19389"/>
                    <a:pt x="9493" y="19444"/>
                  </a:cubicBezTo>
                  <a:cubicBezTo>
                    <a:pt x="9929" y="19499"/>
                    <a:pt x="10316" y="19527"/>
                    <a:pt x="10752" y="19527"/>
                  </a:cubicBezTo>
                  <a:cubicBezTo>
                    <a:pt x="11091" y="19527"/>
                    <a:pt x="11382" y="19499"/>
                    <a:pt x="11672" y="19472"/>
                  </a:cubicBezTo>
                  <a:cubicBezTo>
                    <a:pt x="11963" y="19444"/>
                    <a:pt x="12205" y="19389"/>
                    <a:pt x="12495" y="19334"/>
                  </a:cubicBezTo>
                  <a:cubicBezTo>
                    <a:pt x="12738" y="19279"/>
                    <a:pt x="12980" y="19197"/>
                    <a:pt x="13222" y="19087"/>
                  </a:cubicBezTo>
                  <a:cubicBezTo>
                    <a:pt x="13464" y="18977"/>
                    <a:pt x="13658" y="18866"/>
                    <a:pt x="13851" y="18756"/>
                  </a:cubicBezTo>
                  <a:cubicBezTo>
                    <a:pt x="14045" y="18619"/>
                    <a:pt x="14190" y="18481"/>
                    <a:pt x="14336" y="18344"/>
                  </a:cubicBezTo>
                  <a:cubicBezTo>
                    <a:pt x="14481" y="18206"/>
                    <a:pt x="14578" y="18069"/>
                    <a:pt x="14675" y="17903"/>
                  </a:cubicBezTo>
                  <a:cubicBezTo>
                    <a:pt x="14772" y="17738"/>
                    <a:pt x="14868" y="17601"/>
                    <a:pt x="14917" y="17436"/>
                  </a:cubicBezTo>
                  <a:cubicBezTo>
                    <a:pt x="14965" y="17271"/>
                    <a:pt x="15014" y="17105"/>
                    <a:pt x="15014" y="16940"/>
                  </a:cubicBezTo>
                  <a:cubicBezTo>
                    <a:pt x="15014" y="16803"/>
                    <a:pt x="15014" y="16693"/>
                    <a:pt x="14965" y="16555"/>
                  </a:cubicBezTo>
                  <a:cubicBezTo>
                    <a:pt x="14917" y="16418"/>
                    <a:pt x="14917" y="16307"/>
                    <a:pt x="14820" y="16170"/>
                  </a:cubicBezTo>
                  <a:cubicBezTo>
                    <a:pt x="14772" y="16032"/>
                    <a:pt x="14675" y="15922"/>
                    <a:pt x="14578" y="15785"/>
                  </a:cubicBezTo>
                  <a:cubicBezTo>
                    <a:pt x="14481" y="15647"/>
                    <a:pt x="14384" y="15537"/>
                    <a:pt x="14287" y="15399"/>
                  </a:cubicBezTo>
                  <a:cubicBezTo>
                    <a:pt x="14190" y="15262"/>
                    <a:pt x="13997" y="15152"/>
                    <a:pt x="13803" y="15014"/>
                  </a:cubicBezTo>
                  <a:cubicBezTo>
                    <a:pt x="13609" y="14877"/>
                    <a:pt x="13367" y="14739"/>
                    <a:pt x="13076" y="14601"/>
                  </a:cubicBezTo>
                  <a:cubicBezTo>
                    <a:pt x="12786" y="14464"/>
                    <a:pt x="12495" y="14326"/>
                    <a:pt x="12108" y="14189"/>
                  </a:cubicBezTo>
                  <a:cubicBezTo>
                    <a:pt x="11769" y="14051"/>
                    <a:pt x="11333" y="13886"/>
                    <a:pt x="10897" y="13748"/>
                  </a:cubicBezTo>
                  <a:cubicBezTo>
                    <a:pt x="10025" y="13446"/>
                    <a:pt x="9250" y="13171"/>
                    <a:pt x="8524" y="12923"/>
                  </a:cubicBezTo>
                  <a:cubicBezTo>
                    <a:pt x="7797" y="12675"/>
                    <a:pt x="7168" y="12428"/>
                    <a:pt x="6587" y="12235"/>
                  </a:cubicBezTo>
                  <a:cubicBezTo>
                    <a:pt x="6006" y="12015"/>
                    <a:pt x="5521" y="11822"/>
                    <a:pt x="5085" y="11657"/>
                  </a:cubicBezTo>
                  <a:cubicBezTo>
                    <a:pt x="4649" y="11492"/>
                    <a:pt x="4262" y="11327"/>
                    <a:pt x="3971" y="11190"/>
                  </a:cubicBezTo>
                  <a:cubicBezTo>
                    <a:pt x="3681" y="11052"/>
                    <a:pt x="3390" y="10914"/>
                    <a:pt x="3100" y="10749"/>
                  </a:cubicBezTo>
                  <a:cubicBezTo>
                    <a:pt x="2809" y="10584"/>
                    <a:pt x="2567" y="10419"/>
                    <a:pt x="2325" y="10254"/>
                  </a:cubicBezTo>
                  <a:cubicBezTo>
                    <a:pt x="2082" y="10089"/>
                    <a:pt x="1840" y="9896"/>
                    <a:pt x="1647" y="9704"/>
                  </a:cubicBezTo>
                  <a:cubicBezTo>
                    <a:pt x="1453" y="9511"/>
                    <a:pt x="1259" y="9291"/>
                    <a:pt x="1065" y="9098"/>
                  </a:cubicBezTo>
                  <a:cubicBezTo>
                    <a:pt x="872" y="8878"/>
                    <a:pt x="726" y="8658"/>
                    <a:pt x="581" y="8438"/>
                  </a:cubicBezTo>
                  <a:cubicBezTo>
                    <a:pt x="436" y="8218"/>
                    <a:pt x="339" y="7970"/>
                    <a:pt x="242" y="7723"/>
                  </a:cubicBezTo>
                  <a:cubicBezTo>
                    <a:pt x="145" y="7475"/>
                    <a:pt x="97" y="7227"/>
                    <a:pt x="48" y="6952"/>
                  </a:cubicBezTo>
                  <a:cubicBezTo>
                    <a:pt x="0" y="6677"/>
                    <a:pt x="0" y="6429"/>
                    <a:pt x="0" y="6127"/>
                  </a:cubicBezTo>
                  <a:cubicBezTo>
                    <a:pt x="0" y="5686"/>
                    <a:pt x="48" y="5246"/>
                    <a:pt x="194" y="4833"/>
                  </a:cubicBezTo>
                  <a:cubicBezTo>
                    <a:pt x="291" y="4421"/>
                    <a:pt x="484" y="4035"/>
                    <a:pt x="726" y="3678"/>
                  </a:cubicBezTo>
                  <a:cubicBezTo>
                    <a:pt x="969" y="3320"/>
                    <a:pt x="1259" y="2962"/>
                    <a:pt x="1598" y="2632"/>
                  </a:cubicBezTo>
                  <a:cubicBezTo>
                    <a:pt x="1937" y="2302"/>
                    <a:pt x="2373" y="1999"/>
                    <a:pt x="2809" y="1696"/>
                  </a:cubicBezTo>
                  <a:cubicBezTo>
                    <a:pt x="3293" y="1394"/>
                    <a:pt x="3778" y="1146"/>
                    <a:pt x="4262" y="926"/>
                  </a:cubicBezTo>
                  <a:cubicBezTo>
                    <a:pt x="4746" y="706"/>
                    <a:pt x="5279" y="513"/>
                    <a:pt x="5860" y="376"/>
                  </a:cubicBezTo>
                  <a:cubicBezTo>
                    <a:pt x="6393" y="238"/>
                    <a:pt x="6974" y="128"/>
                    <a:pt x="7555" y="46"/>
                  </a:cubicBezTo>
                  <a:cubicBezTo>
                    <a:pt x="8136" y="-37"/>
                    <a:pt x="8814" y="18"/>
                    <a:pt x="9443" y="18"/>
                  </a:cubicBezTo>
                  <a:close/>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Shape">
              <a:extLst>
                <a:ext uri="{FF2B5EF4-FFF2-40B4-BE49-F238E27FC236}">
                  <a16:creationId xmlns:a16="http://schemas.microsoft.com/office/drawing/2014/main" id="{C0C01D28-83DF-5CB1-2CB1-3BE488480D89}"/>
                </a:ext>
              </a:extLst>
            </p:cNvPr>
            <p:cNvSpPr/>
            <p:nvPr/>
          </p:nvSpPr>
          <p:spPr>
            <a:xfrm>
              <a:off x="5471783" y="4809406"/>
              <a:ext cx="426953" cy="741865"/>
            </a:xfrm>
            <a:custGeom>
              <a:avLst/>
              <a:gdLst/>
              <a:ahLst/>
              <a:cxnLst>
                <a:cxn ang="0">
                  <a:pos x="wd2" y="hd2"/>
                </a:cxn>
                <a:cxn ang="5400000">
                  <a:pos x="wd2" y="hd2"/>
                </a:cxn>
                <a:cxn ang="10800000">
                  <a:pos x="wd2" y="hd2"/>
                </a:cxn>
                <a:cxn ang="16200000">
                  <a:pos x="wd2" y="hd2"/>
                </a:cxn>
              </a:cxnLst>
              <a:rect l="0" t="0" r="r" b="b"/>
              <a:pathLst>
                <a:path w="21600" h="21563" extrusionOk="0">
                  <a:moveTo>
                    <a:pt x="9147" y="18"/>
                  </a:moveTo>
                  <a:cubicBezTo>
                    <a:pt x="9770" y="18"/>
                    <a:pt x="10393" y="45"/>
                    <a:pt x="11015" y="128"/>
                  </a:cubicBezTo>
                  <a:cubicBezTo>
                    <a:pt x="11590" y="211"/>
                    <a:pt x="12165" y="321"/>
                    <a:pt x="12739" y="458"/>
                  </a:cubicBezTo>
                  <a:cubicBezTo>
                    <a:pt x="13266" y="596"/>
                    <a:pt x="13793" y="788"/>
                    <a:pt x="14320" y="1008"/>
                  </a:cubicBezTo>
                  <a:cubicBezTo>
                    <a:pt x="14799" y="1229"/>
                    <a:pt x="15278" y="1504"/>
                    <a:pt x="15757" y="1779"/>
                  </a:cubicBezTo>
                  <a:cubicBezTo>
                    <a:pt x="15853" y="1696"/>
                    <a:pt x="15900" y="1614"/>
                    <a:pt x="15948" y="1504"/>
                  </a:cubicBezTo>
                  <a:cubicBezTo>
                    <a:pt x="15996" y="1394"/>
                    <a:pt x="16092" y="1311"/>
                    <a:pt x="16140" y="1174"/>
                  </a:cubicBezTo>
                  <a:cubicBezTo>
                    <a:pt x="16188" y="1064"/>
                    <a:pt x="16236" y="926"/>
                    <a:pt x="16331" y="788"/>
                  </a:cubicBezTo>
                  <a:cubicBezTo>
                    <a:pt x="16427" y="651"/>
                    <a:pt x="16427" y="513"/>
                    <a:pt x="16475" y="348"/>
                  </a:cubicBezTo>
                  <a:lnTo>
                    <a:pt x="19013" y="348"/>
                  </a:lnTo>
                  <a:lnTo>
                    <a:pt x="19061" y="6512"/>
                  </a:lnTo>
                  <a:lnTo>
                    <a:pt x="16571" y="6512"/>
                  </a:lnTo>
                  <a:cubicBezTo>
                    <a:pt x="16475" y="6182"/>
                    <a:pt x="16331" y="5851"/>
                    <a:pt x="16140" y="5549"/>
                  </a:cubicBezTo>
                  <a:cubicBezTo>
                    <a:pt x="15996" y="5246"/>
                    <a:pt x="15805" y="4943"/>
                    <a:pt x="15565" y="4668"/>
                  </a:cubicBezTo>
                  <a:cubicBezTo>
                    <a:pt x="15374" y="4393"/>
                    <a:pt x="15134" y="4118"/>
                    <a:pt x="14847" y="3870"/>
                  </a:cubicBezTo>
                  <a:cubicBezTo>
                    <a:pt x="14607" y="3623"/>
                    <a:pt x="14320" y="3375"/>
                    <a:pt x="13985" y="3155"/>
                  </a:cubicBezTo>
                  <a:cubicBezTo>
                    <a:pt x="13650" y="2935"/>
                    <a:pt x="13362" y="2742"/>
                    <a:pt x="13027" y="2577"/>
                  </a:cubicBezTo>
                  <a:cubicBezTo>
                    <a:pt x="12692" y="2412"/>
                    <a:pt x="12356" y="2274"/>
                    <a:pt x="12021" y="2164"/>
                  </a:cubicBezTo>
                  <a:cubicBezTo>
                    <a:pt x="11686" y="2054"/>
                    <a:pt x="11303" y="1972"/>
                    <a:pt x="10919" y="1917"/>
                  </a:cubicBezTo>
                  <a:cubicBezTo>
                    <a:pt x="10536" y="1862"/>
                    <a:pt x="10153" y="1834"/>
                    <a:pt x="9770" y="1834"/>
                  </a:cubicBezTo>
                  <a:cubicBezTo>
                    <a:pt x="9483" y="1834"/>
                    <a:pt x="9195" y="1861"/>
                    <a:pt x="8956" y="1889"/>
                  </a:cubicBezTo>
                  <a:cubicBezTo>
                    <a:pt x="8716" y="1916"/>
                    <a:pt x="8429" y="1972"/>
                    <a:pt x="8238" y="2027"/>
                  </a:cubicBezTo>
                  <a:cubicBezTo>
                    <a:pt x="7998" y="2082"/>
                    <a:pt x="7807" y="2164"/>
                    <a:pt x="7615" y="2247"/>
                  </a:cubicBezTo>
                  <a:cubicBezTo>
                    <a:pt x="7423" y="2329"/>
                    <a:pt x="7232" y="2439"/>
                    <a:pt x="7040" y="2549"/>
                  </a:cubicBezTo>
                  <a:cubicBezTo>
                    <a:pt x="6849" y="2659"/>
                    <a:pt x="6705" y="2797"/>
                    <a:pt x="6609" y="2907"/>
                  </a:cubicBezTo>
                  <a:cubicBezTo>
                    <a:pt x="6466" y="3045"/>
                    <a:pt x="6370" y="3182"/>
                    <a:pt x="6274" y="3320"/>
                  </a:cubicBezTo>
                  <a:cubicBezTo>
                    <a:pt x="6178" y="3457"/>
                    <a:pt x="6130" y="3623"/>
                    <a:pt x="6082" y="3760"/>
                  </a:cubicBezTo>
                  <a:cubicBezTo>
                    <a:pt x="6035" y="3925"/>
                    <a:pt x="6035" y="4090"/>
                    <a:pt x="6035" y="4255"/>
                  </a:cubicBezTo>
                  <a:cubicBezTo>
                    <a:pt x="6035" y="4393"/>
                    <a:pt x="6035" y="4503"/>
                    <a:pt x="6082" y="4641"/>
                  </a:cubicBezTo>
                  <a:cubicBezTo>
                    <a:pt x="6130" y="4778"/>
                    <a:pt x="6178" y="4888"/>
                    <a:pt x="6226" y="4998"/>
                  </a:cubicBezTo>
                  <a:cubicBezTo>
                    <a:pt x="6274" y="5108"/>
                    <a:pt x="6370" y="5246"/>
                    <a:pt x="6418" y="5356"/>
                  </a:cubicBezTo>
                  <a:cubicBezTo>
                    <a:pt x="6466" y="5466"/>
                    <a:pt x="6609" y="5576"/>
                    <a:pt x="6705" y="5686"/>
                  </a:cubicBezTo>
                  <a:cubicBezTo>
                    <a:pt x="6801" y="5796"/>
                    <a:pt x="6945" y="5906"/>
                    <a:pt x="7088" y="6016"/>
                  </a:cubicBezTo>
                  <a:cubicBezTo>
                    <a:pt x="7232" y="6126"/>
                    <a:pt x="7376" y="6209"/>
                    <a:pt x="7519" y="6319"/>
                  </a:cubicBezTo>
                  <a:cubicBezTo>
                    <a:pt x="7663" y="6429"/>
                    <a:pt x="7807" y="6512"/>
                    <a:pt x="7998" y="6594"/>
                  </a:cubicBezTo>
                  <a:cubicBezTo>
                    <a:pt x="8190" y="6677"/>
                    <a:pt x="8333" y="6759"/>
                    <a:pt x="8525" y="6814"/>
                  </a:cubicBezTo>
                  <a:cubicBezTo>
                    <a:pt x="8717" y="6897"/>
                    <a:pt x="8956" y="6979"/>
                    <a:pt x="9243" y="7090"/>
                  </a:cubicBezTo>
                  <a:cubicBezTo>
                    <a:pt x="9531" y="7200"/>
                    <a:pt x="9866" y="7310"/>
                    <a:pt x="10297" y="7447"/>
                  </a:cubicBezTo>
                  <a:cubicBezTo>
                    <a:pt x="10728" y="7585"/>
                    <a:pt x="11159" y="7722"/>
                    <a:pt x="11638" y="7888"/>
                  </a:cubicBezTo>
                  <a:cubicBezTo>
                    <a:pt x="12165" y="8053"/>
                    <a:pt x="12692" y="8245"/>
                    <a:pt x="13314" y="8438"/>
                  </a:cubicBezTo>
                  <a:cubicBezTo>
                    <a:pt x="13841" y="8603"/>
                    <a:pt x="14368" y="8796"/>
                    <a:pt x="14847" y="8961"/>
                  </a:cubicBezTo>
                  <a:cubicBezTo>
                    <a:pt x="15326" y="9126"/>
                    <a:pt x="15757" y="9291"/>
                    <a:pt x="16188" y="9456"/>
                  </a:cubicBezTo>
                  <a:cubicBezTo>
                    <a:pt x="16571" y="9621"/>
                    <a:pt x="16954" y="9759"/>
                    <a:pt x="17290" y="9924"/>
                  </a:cubicBezTo>
                  <a:cubicBezTo>
                    <a:pt x="17625" y="10089"/>
                    <a:pt x="17912" y="10226"/>
                    <a:pt x="18200" y="10364"/>
                  </a:cubicBezTo>
                  <a:cubicBezTo>
                    <a:pt x="18439" y="10502"/>
                    <a:pt x="18726" y="10639"/>
                    <a:pt x="18966" y="10804"/>
                  </a:cubicBezTo>
                  <a:cubicBezTo>
                    <a:pt x="19205" y="10969"/>
                    <a:pt x="19445" y="11134"/>
                    <a:pt x="19636" y="11300"/>
                  </a:cubicBezTo>
                  <a:cubicBezTo>
                    <a:pt x="19828" y="11465"/>
                    <a:pt x="20019" y="11657"/>
                    <a:pt x="20211" y="11850"/>
                  </a:cubicBezTo>
                  <a:cubicBezTo>
                    <a:pt x="20403" y="12042"/>
                    <a:pt x="20546" y="12235"/>
                    <a:pt x="20690" y="12455"/>
                  </a:cubicBezTo>
                  <a:cubicBezTo>
                    <a:pt x="20834" y="12675"/>
                    <a:pt x="20977" y="12895"/>
                    <a:pt x="21073" y="13116"/>
                  </a:cubicBezTo>
                  <a:cubicBezTo>
                    <a:pt x="21169" y="13336"/>
                    <a:pt x="21265" y="13556"/>
                    <a:pt x="21361" y="13803"/>
                  </a:cubicBezTo>
                  <a:cubicBezTo>
                    <a:pt x="21456" y="14024"/>
                    <a:pt x="21504" y="14271"/>
                    <a:pt x="21552" y="14491"/>
                  </a:cubicBezTo>
                  <a:cubicBezTo>
                    <a:pt x="21600" y="14739"/>
                    <a:pt x="21600" y="14959"/>
                    <a:pt x="21600" y="15207"/>
                  </a:cubicBezTo>
                  <a:cubicBezTo>
                    <a:pt x="21600" y="15675"/>
                    <a:pt x="21552" y="16087"/>
                    <a:pt x="21408" y="16528"/>
                  </a:cubicBezTo>
                  <a:cubicBezTo>
                    <a:pt x="21313" y="16940"/>
                    <a:pt x="21121" y="17353"/>
                    <a:pt x="20882" y="17711"/>
                  </a:cubicBezTo>
                  <a:cubicBezTo>
                    <a:pt x="20642" y="18096"/>
                    <a:pt x="20355" y="18454"/>
                    <a:pt x="19972" y="18784"/>
                  </a:cubicBezTo>
                  <a:cubicBezTo>
                    <a:pt x="19588" y="19114"/>
                    <a:pt x="19205" y="19444"/>
                    <a:pt x="18726" y="19747"/>
                  </a:cubicBezTo>
                  <a:cubicBezTo>
                    <a:pt x="18247" y="20050"/>
                    <a:pt x="17721" y="20325"/>
                    <a:pt x="17194" y="20545"/>
                  </a:cubicBezTo>
                  <a:cubicBezTo>
                    <a:pt x="16667" y="20765"/>
                    <a:pt x="16092" y="20958"/>
                    <a:pt x="15518" y="21123"/>
                  </a:cubicBezTo>
                  <a:cubicBezTo>
                    <a:pt x="14943" y="21260"/>
                    <a:pt x="14320" y="21398"/>
                    <a:pt x="13698" y="21453"/>
                  </a:cubicBezTo>
                  <a:cubicBezTo>
                    <a:pt x="13075" y="21535"/>
                    <a:pt x="12404" y="21563"/>
                    <a:pt x="11734" y="21563"/>
                  </a:cubicBezTo>
                  <a:cubicBezTo>
                    <a:pt x="11351" y="21563"/>
                    <a:pt x="10968" y="21535"/>
                    <a:pt x="10585" y="21508"/>
                  </a:cubicBezTo>
                  <a:cubicBezTo>
                    <a:pt x="10201" y="21480"/>
                    <a:pt x="9818" y="21425"/>
                    <a:pt x="9435" y="21370"/>
                  </a:cubicBezTo>
                  <a:cubicBezTo>
                    <a:pt x="9052" y="21315"/>
                    <a:pt x="8669" y="21233"/>
                    <a:pt x="8334" y="21150"/>
                  </a:cubicBezTo>
                  <a:cubicBezTo>
                    <a:pt x="7950" y="21068"/>
                    <a:pt x="7567" y="20958"/>
                    <a:pt x="7232" y="20848"/>
                  </a:cubicBezTo>
                  <a:cubicBezTo>
                    <a:pt x="6849" y="20738"/>
                    <a:pt x="6514" y="20627"/>
                    <a:pt x="6178" y="20490"/>
                  </a:cubicBezTo>
                  <a:cubicBezTo>
                    <a:pt x="5843" y="20352"/>
                    <a:pt x="5556" y="20215"/>
                    <a:pt x="5220" y="20077"/>
                  </a:cubicBezTo>
                  <a:cubicBezTo>
                    <a:pt x="4933" y="19940"/>
                    <a:pt x="4646" y="19774"/>
                    <a:pt x="4406" y="19609"/>
                  </a:cubicBezTo>
                  <a:cubicBezTo>
                    <a:pt x="4167" y="19444"/>
                    <a:pt x="3927" y="19279"/>
                    <a:pt x="3688" y="19087"/>
                  </a:cubicBezTo>
                  <a:cubicBezTo>
                    <a:pt x="3592" y="19197"/>
                    <a:pt x="3544" y="19334"/>
                    <a:pt x="3448" y="19444"/>
                  </a:cubicBezTo>
                  <a:cubicBezTo>
                    <a:pt x="3400" y="19582"/>
                    <a:pt x="3305" y="19692"/>
                    <a:pt x="3257" y="19830"/>
                  </a:cubicBezTo>
                  <a:cubicBezTo>
                    <a:pt x="3209" y="19967"/>
                    <a:pt x="3161" y="20105"/>
                    <a:pt x="3113" y="20270"/>
                  </a:cubicBezTo>
                  <a:cubicBezTo>
                    <a:pt x="3065" y="20407"/>
                    <a:pt x="3017" y="20572"/>
                    <a:pt x="2969" y="20738"/>
                  </a:cubicBezTo>
                  <a:lnTo>
                    <a:pt x="335" y="20738"/>
                  </a:lnTo>
                  <a:lnTo>
                    <a:pt x="192" y="13693"/>
                  </a:lnTo>
                  <a:lnTo>
                    <a:pt x="2826" y="13693"/>
                  </a:lnTo>
                  <a:cubicBezTo>
                    <a:pt x="3017" y="14216"/>
                    <a:pt x="3257" y="14712"/>
                    <a:pt x="3448" y="15152"/>
                  </a:cubicBezTo>
                  <a:cubicBezTo>
                    <a:pt x="3688" y="15592"/>
                    <a:pt x="3927" y="16005"/>
                    <a:pt x="4215" y="16390"/>
                  </a:cubicBezTo>
                  <a:cubicBezTo>
                    <a:pt x="4502" y="16775"/>
                    <a:pt x="4789" y="17105"/>
                    <a:pt x="5125" y="17408"/>
                  </a:cubicBezTo>
                  <a:cubicBezTo>
                    <a:pt x="5460" y="17711"/>
                    <a:pt x="5795" y="17958"/>
                    <a:pt x="6178" y="18206"/>
                  </a:cubicBezTo>
                  <a:cubicBezTo>
                    <a:pt x="6561" y="18426"/>
                    <a:pt x="6945" y="18619"/>
                    <a:pt x="7328" y="18784"/>
                  </a:cubicBezTo>
                  <a:cubicBezTo>
                    <a:pt x="7711" y="18949"/>
                    <a:pt x="8094" y="19087"/>
                    <a:pt x="8477" y="19197"/>
                  </a:cubicBezTo>
                  <a:cubicBezTo>
                    <a:pt x="8860" y="19307"/>
                    <a:pt x="9291" y="19389"/>
                    <a:pt x="9674" y="19444"/>
                  </a:cubicBezTo>
                  <a:cubicBezTo>
                    <a:pt x="10105" y="19499"/>
                    <a:pt x="10489" y="19527"/>
                    <a:pt x="10920" y="19527"/>
                  </a:cubicBezTo>
                  <a:cubicBezTo>
                    <a:pt x="11255" y="19527"/>
                    <a:pt x="11542" y="19499"/>
                    <a:pt x="11830" y="19472"/>
                  </a:cubicBezTo>
                  <a:cubicBezTo>
                    <a:pt x="12117" y="19444"/>
                    <a:pt x="12357" y="19389"/>
                    <a:pt x="12644" y="19334"/>
                  </a:cubicBezTo>
                  <a:cubicBezTo>
                    <a:pt x="12931" y="19279"/>
                    <a:pt x="13123" y="19197"/>
                    <a:pt x="13362" y="19087"/>
                  </a:cubicBezTo>
                  <a:cubicBezTo>
                    <a:pt x="13602" y="18977"/>
                    <a:pt x="13793" y="18866"/>
                    <a:pt x="13985" y="18756"/>
                  </a:cubicBezTo>
                  <a:cubicBezTo>
                    <a:pt x="14176" y="18619"/>
                    <a:pt x="14320" y="18481"/>
                    <a:pt x="14464" y="18344"/>
                  </a:cubicBezTo>
                  <a:cubicBezTo>
                    <a:pt x="14608" y="18206"/>
                    <a:pt x="14703" y="18069"/>
                    <a:pt x="14799" y="17903"/>
                  </a:cubicBezTo>
                  <a:cubicBezTo>
                    <a:pt x="14895" y="17738"/>
                    <a:pt x="14943" y="17601"/>
                    <a:pt x="14991" y="17436"/>
                  </a:cubicBezTo>
                  <a:cubicBezTo>
                    <a:pt x="15039" y="17271"/>
                    <a:pt x="15039" y="17105"/>
                    <a:pt x="15039" y="16940"/>
                  </a:cubicBezTo>
                  <a:cubicBezTo>
                    <a:pt x="15039" y="16803"/>
                    <a:pt x="15039" y="16693"/>
                    <a:pt x="14991" y="16555"/>
                  </a:cubicBezTo>
                  <a:cubicBezTo>
                    <a:pt x="14943" y="16418"/>
                    <a:pt x="14895" y="16307"/>
                    <a:pt x="14847" y="16170"/>
                  </a:cubicBezTo>
                  <a:cubicBezTo>
                    <a:pt x="14799" y="16032"/>
                    <a:pt x="14703" y="15922"/>
                    <a:pt x="14607" y="15785"/>
                  </a:cubicBezTo>
                  <a:cubicBezTo>
                    <a:pt x="14512" y="15647"/>
                    <a:pt x="14416" y="15537"/>
                    <a:pt x="14272" y="15399"/>
                  </a:cubicBezTo>
                  <a:cubicBezTo>
                    <a:pt x="14176" y="15262"/>
                    <a:pt x="13985" y="15152"/>
                    <a:pt x="13793" y="15014"/>
                  </a:cubicBezTo>
                  <a:cubicBezTo>
                    <a:pt x="13602" y="14877"/>
                    <a:pt x="13362" y="14739"/>
                    <a:pt x="13075" y="14601"/>
                  </a:cubicBezTo>
                  <a:cubicBezTo>
                    <a:pt x="12787" y="14464"/>
                    <a:pt x="12452" y="14326"/>
                    <a:pt x="12117" y="14189"/>
                  </a:cubicBezTo>
                  <a:cubicBezTo>
                    <a:pt x="11734" y="14051"/>
                    <a:pt x="11351" y="13886"/>
                    <a:pt x="10920" y="13748"/>
                  </a:cubicBezTo>
                  <a:cubicBezTo>
                    <a:pt x="10058" y="13446"/>
                    <a:pt x="9291" y="13171"/>
                    <a:pt x="8573" y="12923"/>
                  </a:cubicBezTo>
                  <a:cubicBezTo>
                    <a:pt x="7854" y="12675"/>
                    <a:pt x="7232" y="12428"/>
                    <a:pt x="6657" y="12235"/>
                  </a:cubicBezTo>
                  <a:cubicBezTo>
                    <a:pt x="6082" y="12015"/>
                    <a:pt x="5556" y="11822"/>
                    <a:pt x="5125" y="11657"/>
                  </a:cubicBezTo>
                  <a:cubicBezTo>
                    <a:pt x="4694" y="11492"/>
                    <a:pt x="4310" y="11327"/>
                    <a:pt x="4023" y="11190"/>
                  </a:cubicBezTo>
                  <a:cubicBezTo>
                    <a:pt x="3736" y="11052"/>
                    <a:pt x="3448" y="10914"/>
                    <a:pt x="3161" y="10749"/>
                  </a:cubicBezTo>
                  <a:cubicBezTo>
                    <a:pt x="2873" y="10584"/>
                    <a:pt x="2634" y="10419"/>
                    <a:pt x="2395" y="10254"/>
                  </a:cubicBezTo>
                  <a:cubicBezTo>
                    <a:pt x="2155" y="10089"/>
                    <a:pt x="1916" y="9896"/>
                    <a:pt x="1724" y="9704"/>
                  </a:cubicBezTo>
                  <a:cubicBezTo>
                    <a:pt x="1533" y="9511"/>
                    <a:pt x="1293" y="9291"/>
                    <a:pt x="1149" y="9098"/>
                  </a:cubicBezTo>
                  <a:cubicBezTo>
                    <a:pt x="958" y="8878"/>
                    <a:pt x="814" y="8658"/>
                    <a:pt x="670" y="8438"/>
                  </a:cubicBezTo>
                  <a:cubicBezTo>
                    <a:pt x="527" y="8218"/>
                    <a:pt x="431" y="7970"/>
                    <a:pt x="335" y="7723"/>
                  </a:cubicBezTo>
                  <a:cubicBezTo>
                    <a:pt x="239" y="7475"/>
                    <a:pt x="144" y="7227"/>
                    <a:pt x="96" y="6952"/>
                  </a:cubicBezTo>
                  <a:cubicBezTo>
                    <a:pt x="48" y="6677"/>
                    <a:pt x="0" y="6429"/>
                    <a:pt x="0" y="6127"/>
                  </a:cubicBezTo>
                  <a:cubicBezTo>
                    <a:pt x="0" y="5686"/>
                    <a:pt x="48" y="5246"/>
                    <a:pt x="144" y="4833"/>
                  </a:cubicBezTo>
                  <a:cubicBezTo>
                    <a:pt x="239" y="4421"/>
                    <a:pt x="431" y="4035"/>
                    <a:pt x="623" y="3678"/>
                  </a:cubicBezTo>
                  <a:cubicBezTo>
                    <a:pt x="862" y="3320"/>
                    <a:pt x="1150" y="2962"/>
                    <a:pt x="1485" y="2632"/>
                  </a:cubicBezTo>
                  <a:cubicBezTo>
                    <a:pt x="1820" y="2302"/>
                    <a:pt x="2203" y="1999"/>
                    <a:pt x="2682" y="1696"/>
                  </a:cubicBezTo>
                  <a:cubicBezTo>
                    <a:pt x="3161" y="1394"/>
                    <a:pt x="3592" y="1146"/>
                    <a:pt x="4119" y="926"/>
                  </a:cubicBezTo>
                  <a:cubicBezTo>
                    <a:pt x="4598" y="706"/>
                    <a:pt x="5125" y="513"/>
                    <a:pt x="5651" y="376"/>
                  </a:cubicBezTo>
                  <a:cubicBezTo>
                    <a:pt x="6178" y="238"/>
                    <a:pt x="6753" y="128"/>
                    <a:pt x="7328" y="46"/>
                  </a:cubicBezTo>
                  <a:cubicBezTo>
                    <a:pt x="7902" y="-37"/>
                    <a:pt x="8525" y="18"/>
                    <a:pt x="9147" y="18"/>
                  </a:cubicBezTo>
                  <a:close/>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0" name="Shape">
              <a:extLst>
                <a:ext uri="{FF2B5EF4-FFF2-40B4-BE49-F238E27FC236}">
                  <a16:creationId xmlns:a16="http://schemas.microsoft.com/office/drawing/2014/main" id="{D8D3D1B7-EF6B-7C85-B389-F7A4223A999B}"/>
                </a:ext>
              </a:extLst>
            </p:cNvPr>
            <p:cNvSpPr/>
            <p:nvPr/>
          </p:nvSpPr>
          <p:spPr>
            <a:xfrm>
              <a:off x="2830559" y="4371878"/>
              <a:ext cx="301989" cy="383402"/>
            </a:xfrm>
            <a:custGeom>
              <a:avLst/>
              <a:gdLst/>
              <a:ahLst/>
              <a:cxnLst>
                <a:cxn ang="0">
                  <a:pos x="wd2" y="hd2"/>
                </a:cxn>
                <a:cxn ang="5400000">
                  <a:pos x="wd2" y="hd2"/>
                </a:cxn>
                <a:cxn ang="10800000">
                  <a:pos x="wd2" y="hd2"/>
                </a:cxn>
                <a:cxn ang="16200000">
                  <a:pos x="wd2" y="hd2"/>
                </a:cxn>
              </a:cxnLst>
              <a:rect l="0" t="0" r="r" b="b"/>
              <a:pathLst>
                <a:path w="21600" h="21600" extrusionOk="0">
                  <a:moveTo>
                    <a:pt x="20720" y="53"/>
                  </a:moveTo>
                  <a:lnTo>
                    <a:pt x="20517" y="6133"/>
                  </a:lnTo>
                  <a:lnTo>
                    <a:pt x="18485" y="6133"/>
                  </a:lnTo>
                  <a:cubicBezTo>
                    <a:pt x="18214" y="5493"/>
                    <a:pt x="17808" y="4960"/>
                    <a:pt x="17334" y="4480"/>
                  </a:cubicBezTo>
                  <a:cubicBezTo>
                    <a:pt x="16860" y="4000"/>
                    <a:pt x="16319" y="3627"/>
                    <a:pt x="15709" y="3307"/>
                  </a:cubicBezTo>
                  <a:cubicBezTo>
                    <a:pt x="15100" y="2987"/>
                    <a:pt x="14355" y="2773"/>
                    <a:pt x="13542" y="2613"/>
                  </a:cubicBezTo>
                  <a:cubicBezTo>
                    <a:pt x="12730" y="2453"/>
                    <a:pt x="11850" y="2400"/>
                    <a:pt x="10834" y="2400"/>
                  </a:cubicBezTo>
                  <a:cubicBezTo>
                    <a:pt x="10495" y="2400"/>
                    <a:pt x="10224" y="2400"/>
                    <a:pt x="9886" y="2453"/>
                  </a:cubicBezTo>
                  <a:cubicBezTo>
                    <a:pt x="9615" y="2453"/>
                    <a:pt x="9344" y="2507"/>
                    <a:pt x="9073" y="2560"/>
                  </a:cubicBezTo>
                  <a:cubicBezTo>
                    <a:pt x="8803" y="2613"/>
                    <a:pt x="8532" y="2667"/>
                    <a:pt x="8329" y="2720"/>
                  </a:cubicBezTo>
                  <a:cubicBezTo>
                    <a:pt x="8058" y="2773"/>
                    <a:pt x="7855" y="2880"/>
                    <a:pt x="7651" y="2987"/>
                  </a:cubicBezTo>
                  <a:cubicBezTo>
                    <a:pt x="7448" y="3093"/>
                    <a:pt x="7245" y="3200"/>
                    <a:pt x="7110" y="3307"/>
                  </a:cubicBezTo>
                  <a:cubicBezTo>
                    <a:pt x="6974" y="3413"/>
                    <a:pt x="6839" y="3520"/>
                    <a:pt x="6703" y="3680"/>
                  </a:cubicBezTo>
                  <a:cubicBezTo>
                    <a:pt x="6568" y="3787"/>
                    <a:pt x="6500" y="3947"/>
                    <a:pt x="6433" y="4107"/>
                  </a:cubicBezTo>
                  <a:cubicBezTo>
                    <a:pt x="6365" y="4267"/>
                    <a:pt x="6365" y="4373"/>
                    <a:pt x="6297" y="4533"/>
                  </a:cubicBezTo>
                  <a:cubicBezTo>
                    <a:pt x="6297" y="4693"/>
                    <a:pt x="6297" y="4853"/>
                    <a:pt x="6297" y="5013"/>
                  </a:cubicBezTo>
                  <a:cubicBezTo>
                    <a:pt x="6297" y="5173"/>
                    <a:pt x="6365" y="5280"/>
                    <a:pt x="6433" y="5387"/>
                  </a:cubicBezTo>
                  <a:cubicBezTo>
                    <a:pt x="6500" y="5493"/>
                    <a:pt x="6636" y="5600"/>
                    <a:pt x="6703" y="5707"/>
                  </a:cubicBezTo>
                  <a:cubicBezTo>
                    <a:pt x="6839" y="5813"/>
                    <a:pt x="6974" y="5867"/>
                    <a:pt x="7110" y="5973"/>
                  </a:cubicBezTo>
                  <a:cubicBezTo>
                    <a:pt x="7245" y="6027"/>
                    <a:pt x="7448" y="6133"/>
                    <a:pt x="7787" y="6240"/>
                  </a:cubicBezTo>
                  <a:cubicBezTo>
                    <a:pt x="8058" y="6347"/>
                    <a:pt x="8396" y="6400"/>
                    <a:pt x="8803" y="6507"/>
                  </a:cubicBezTo>
                  <a:cubicBezTo>
                    <a:pt x="9209" y="6613"/>
                    <a:pt x="9615" y="6720"/>
                    <a:pt x="10157" y="6827"/>
                  </a:cubicBezTo>
                  <a:cubicBezTo>
                    <a:pt x="10698" y="6933"/>
                    <a:pt x="11240" y="7040"/>
                    <a:pt x="11850" y="7147"/>
                  </a:cubicBezTo>
                  <a:cubicBezTo>
                    <a:pt x="12527" y="7253"/>
                    <a:pt x="13136" y="7413"/>
                    <a:pt x="13678" y="7520"/>
                  </a:cubicBezTo>
                  <a:cubicBezTo>
                    <a:pt x="14219" y="7627"/>
                    <a:pt x="14761" y="7787"/>
                    <a:pt x="15235" y="7893"/>
                  </a:cubicBezTo>
                  <a:cubicBezTo>
                    <a:pt x="15709" y="8000"/>
                    <a:pt x="16183" y="8160"/>
                    <a:pt x="16589" y="8267"/>
                  </a:cubicBezTo>
                  <a:cubicBezTo>
                    <a:pt x="16996" y="8373"/>
                    <a:pt x="17334" y="8533"/>
                    <a:pt x="17673" y="8640"/>
                  </a:cubicBezTo>
                  <a:cubicBezTo>
                    <a:pt x="18011" y="8747"/>
                    <a:pt x="18282" y="8907"/>
                    <a:pt x="18621" y="9067"/>
                  </a:cubicBezTo>
                  <a:cubicBezTo>
                    <a:pt x="18892" y="9227"/>
                    <a:pt x="19162" y="9387"/>
                    <a:pt x="19433" y="9600"/>
                  </a:cubicBezTo>
                  <a:cubicBezTo>
                    <a:pt x="19704" y="9813"/>
                    <a:pt x="19907" y="9973"/>
                    <a:pt x="20110" y="10240"/>
                  </a:cubicBezTo>
                  <a:cubicBezTo>
                    <a:pt x="20314" y="10453"/>
                    <a:pt x="20517" y="10720"/>
                    <a:pt x="20720" y="10933"/>
                  </a:cubicBezTo>
                  <a:cubicBezTo>
                    <a:pt x="20923" y="11200"/>
                    <a:pt x="21058" y="11467"/>
                    <a:pt x="21194" y="11733"/>
                  </a:cubicBezTo>
                  <a:cubicBezTo>
                    <a:pt x="21329" y="12000"/>
                    <a:pt x="21397" y="12267"/>
                    <a:pt x="21465" y="12587"/>
                  </a:cubicBezTo>
                  <a:cubicBezTo>
                    <a:pt x="21532" y="12907"/>
                    <a:pt x="21600" y="13173"/>
                    <a:pt x="21600" y="13493"/>
                  </a:cubicBezTo>
                  <a:cubicBezTo>
                    <a:pt x="21600" y="13813"/>
                    <a:pt x="21600" y="14133"/>
                    <a:pt x="21600" y="14453"/>
                  </a:cubicBezTo>
                  <a:cubicBezTo>
                    <a:pt x="21532" y="14987"/>
                    <a:pt x="21465" y="15467"/>
                    <a:pt x="21329" y="15947"/>
                  </a:cubicBezTo>
                  <a:cubicBezTo>
                    <a:pt x="21194" y="16427"/>
                    <a:pt x="20923" y="16907"/>
                    <a:pt x="20652" y="17333"/>
                  </a:cubicBezTo>
                  <a:cubicBezTo>
                    <a:pt x="20381" y="17760"/>
                    <a:pt x="20043" y="18187"/>
                    <a:pt x="19636" y="18560"/>
                  </a:cubicBezTo>
                  <a:cubicBezTo>
                    <a:pt x="19230" y="18933"/>
                    <a:pt x="18756" y="19307"/>
                    <a:pt x="18214" y="19627"/>
                  </a:cubicBezTo>
                  <a:cubicBezTo>
                    <a:pt x="17673" y="19947"/>
                    <a:pt x="17131" y="20267"/>
                    <a:pt x="16522" y="20480"/>
                  </a:cubicBezTo>
                  <a:cubicBezTo>
                    <a:pt x="15912" y="20747"/>
                    <a:pt x="15303" y="20960"/>
                    <a:pt x="14693" y="21120"/>
                  </a:cubicBezTo>
                  <a:cubicBezTo>
                    <a:pt x="14084" y="21280"/>
                    <a:pt x="13407" y="21440"/>
                    <a:pt x="12730" y="21493"/>
                  </a:cubicBezTo>
                  <a:cubicBezTo>
                    <a:pt x="12053" y="21600"/>
                    <a:pt x="11308" y="21600"/>
                    <a:pt x="10563" y="21600"/>
                  </a:cubicBezTo>
                  <a:cubicBezTo>
                    <a:pt x="10021" y="21600"/>
                    <a:pt x="9412" y="21547"/>
                    <a:pt x="8870" y="21493"/>
                  </a:cubicBezTo>
                  <a:cubicBezTo>
                    <a:pt x="8261" y="21440"/>
                    <a:pt x="7719" y="21333"/>
                    <a:pt x="7110" y="21227"/>
                  </a:cubicBezTo>
                  <a:cubicBezTo>
                    <a:pt x="6500" y="21120"/>
                    <a:pt x="5959" y="20960"/>
                    <a:pt x="5349" y="20800"/>
                  </a:cubicBezTo>
                  <a:cubicBezTo>
                    <a:pt x="4740" y="20640"/>
                    <a:pt x="4130" y="20427"/>
                    <a:pt x="3521" y="20213"/>
                  </a:cubicBezTo>
                  <a:cubicBezTo>
                    <a:pt x="3386" y="20320"/>
                    <a:pt x="3250" y="20373"/>
                    <a:pt x="3183" y="20480"/>
                  </a:cubicBezTo>
                  <a:cubicBezTo>
                    <a:pt x="3047" y="20587"/>
                    <a:pt x="2979" y="20693"/>
                    <a:pt x="2844" y="20800"/>
                  </a:cubicBezTo>
                  <a:cubicBezTo>
                    <a:pt x="2709" y="20907"/>
                    <a:pt x="2641" y="21013"/>
                    <a:pt x="2573" y="21173"/>
                  </a:cubicBezTo>
                  <a:cubicBezTo>
                    <a:pt x="2505" y="21280"/>
                    <a:pt x="2438" y="21440"/>
                    <a:pt x="2370" y="21600"/>
                  </a:cubicBezTo>
                  <a:lnTo>
                    <a:pt x="0" y="21600"/>
                  </a:lnTo>
                  <a:lnTo>
                    <a:pt x="339" y="14987"/>
                  </a:lnTo>
                  <a:lnTo>
                    <a:pt x="2912" y="14987"/>
                  </a:lnTo>
                  <a:cubicBezTo>
                    <a:pt x="3183" y="15680"/>
                    <a:pt x="3521" y="16267"/>
                    <a:pt x="3995" y="16800"/>
                  </a:cubicBezTo>
                  <a:cubicBezTo>
                    <a:pt x="4401" y="17333"/>
                    <a:pt x="4943" y="17760"/>
                    <a:pt x="5552" y="18080"/>
                  </a:cubicBezTo>
                  <a:cubicBezTo>
                    <a:pt x="6162" y="18400"/>
                    <a:pt x="6839" y="18667"/>
                    <a:pt x="7584" y="18827"/>
                  </a:cubicBezTo>
                  <a:cubicBezTo>
                    <a:pt x="8329" y="18987"/>
                    <a:pt x="9141" y="19093"/>
                    <a:pt x="10089" y="19093"/>
                  </a:cubicBezTo>
                  <a:cubicBezTo>
                    <a:pt x="10495" y="19093"/>
                    <a:pt x="10834" y="19093"/>
                    <a:pt x="11172" y="19040"/>
                  </a:cubicBezTo>
                  <a:cubicBezTo>
                    <a:pt x="11511" y="18987"/>
                    <a:pt x="11850" y="18987"/>
                    <a:pt x="12188" y="18880"/>
                  </a:cubicBezTo>
                  <a:cubicBezTo>
                    <a:pt x="12527" y="18827"/>
                    <a:pt x="12798" y="18720"/>
                    <a:pt x="13068" y="18667"/>
                  </a:cubicBezTo>
                  <a:cubicBezTo>
                    <a:pt x="13339" y="18560"/>
                    <a:pt x="13610" y="18453"/>
                    <a:pt x="13881" y="18347"/>
                  </a:cubicBezTo>
                  <a:cubicBezTo>
                    <a:pt x="14152" y="18240"/>
                    <a:pt x="14355" y="18080"/>
                    <a:pt x="14558" y="17973"/>
                  </a:cubicBezTo>
                  <a:cubicBezTo>
                    <a:pt x="14761" y="17867"/>
                    <a:pt x="14897" y="17707"/>
                    <a:pt x="15032" y="17600"/>
                  </a:cubicBezTo>
                  <a:cubicBezTo>
                    <a:pt x="15167" y="17493"/>
                    <a:pt x="15235" y="17333"/>
                    <a:pt x="15371" y="17173"/>
                  </a:cubicBezTo>
                  <a:cubicBezTo>
                    <a:pt x="15438" y="17013"/>
                    <a:pt x="15506" y="16853"/>
                    <a:pt x="15506" y="16747"/>
                  </a:cubicBezTo>
                  <a:cubicBezTo>
                    <a:pt x="15506" y="16587"/>
                    <a:pt x="15506" y="16480"/>
                    <a:pt x="15506" y="16373"/>
                  </a:cubicBezTo>
                  <a:cubicBezTo>
                    <a:pt x="15506" y="16267"/>
                    <a:pt x="15438" y="16160"/>
                    <a:pt x="15371" y="16053"/>
                  </a:cubicBezTo>
                  <a:cubicBezTo>
                    <a:pt x="15303" y="15947"/>
                    <a:pt x="15235" y="15840"/>
                    <a:pt x="15167" y="15787"/>
                  </a:cubicBezTo>
                  <a:cubicBezTo>
                    <a:pt x="15100" y="15680"/>
                    <a:pt x="14964" y="15627"/>
                    <a:pt x="14829" y="15520"/>
                  </a:cubicBezTo>
                  <a:cubicBezTo>
                    <a:pt x="14693" y="15467"/>
                    <a:pt x="14490" y="15360"/>
                    <a:pt x="14287" y="15307"/>
                  </a:cubicBezTo>
                  <a:cubicBezTo>
                    <a:pt x="14084" y="15253"/>
                    <a:pt x="13813" y="15147"/>
                    <a:pt x="13475" y="15093"/>
                  </a:cubicBezTo>
                  <a:cubicBezTo>
                    <a:pt x="13204" y="14987"/>
                    <a:pt x="12797" y="14933"/>
                    <a:pt x="12459" y="14827"/>
                  </a:cubicBezTo>
                  <a:cubicBezTo>
                    <a:pt x="12053" y="14720"/>
                    <a:pt x="11646" y="14667"/>
                    <a:pt x="11172" y="14560"/>
                  </a:cubicBezTo>
                  <a:cubicBezTo>
                    <a:pt x="10428" y="14400"/>
                    <a:pt x="9750" y="14293"/>
                    <a:pt x="9141" y="14133"/>
                  </a:cubicBezTo>
                  <a:cubicBezTo>
                    <a:pt x="8532" y="13973"/>
                    <a:pt x="7922" y="13867"/>
                    <a:pt x="7381" y="13707"/>
                  </a:cubicBezTo>
                  <a:cubicBezTo>
                    <a:pt x="6839" y="13547"/>
                    <a:pt x="6365" y="13440"/>
                    <a:pt x="5891" y="13333"/>
                  </a:cubicBezTo>
                  <a:cubicBezTo>
                    <a:pt x="5417" y="13227"/>
                    <a:pt x="5078" y="13067"/>
                    <a:pt x="4740" y="12960"/>
                  </a:cubicBezTo>
                  <a:cubicBezTo>
                    <a:pt x="4401" y="12853"/>
                    <a:pt x="4063" y="12693"/>
                    <a:pt x="3792" y="12533"/>
                  </a:cubicBezTo>
                  <a:cubicBezTo>
                    <a:pt x="3453" y="12373"/>
                    <a:pt x="3182" y="12213"/>
                    <a:pt x="2912" y="12000"/>
                  </a:cubicBezTo>
                  <a:cubicBezTo>
                    <a:pt x="2641" y="11787"/>
                    <a:pt x="2370" y="11573"/>
                    <a:pt x="2167" y="11360"/>
                  </a:cubicBezTo>
                  <a:cubicBezTo>
                    <a:pt x="1964" y="11147"/>
                    <a:pt x="1693" y="10880"/>
                    <a:pt x="1557" y="10613"/>
                  </a:cubicBezTo>
                  <a:cubicBezTo>
                    <a:pt x="1354" y="10347"/>
                    <a:pt x="1219" y="10080"/>
                    <a:pt x="1083" y="9813"/>
                  </a:cubicBezTo>
                  <a:cubicBezTo>
                    <a:pt x="948" y="9547"/>
                    <a:pt x="813" y="9227"/>
                    <a:pt x="745" y="8907"/>
                  </a:cubicBezTo>
                  <a:cubicBezTo>
                    <a:pt x="677" y="8587"/>
                    <a:pt x="609" y="8267"/>
                    <a:pt x="609" y="7947"/>
                  </a:cubicBezTo>
                  <a:cubicBezTo>
                    <a:pt x="609" y="7627"/>
                    <a:pt x="609" y="7307"/>
                    <a:pt x="609" y="6933"/>
                  </a:cubicBezTo>
                  <a:cubicBezTo>
                    <a:pt x="677" y="6400"/>
                    <a:pt x="745" y="5920"/>
                    <a:pt x="880" y="5493"/>
                  </a:cubicBezTo>
                  <a:cubicBezTo>
                    <a:pt x="1016" y="5013"/>
                    <a:pt x="1219" y="4587"/>
                    <a:pt x="1490" y="4160"/>
                  </a:cubicBezTo>
                  <a:cubicBezTo>
                    <a:pt x="1761" y="3733"/>
                    <a:pt x="2031" y="3360"/>
                    <a:pt x="2438" y="2987"/>
                  </a:cubicBezTo>
                  <a:cubicBezTo>
                    <a:pt x="2776" y="2613"/>
                    <a:pt x="3183" y="2293"/>
                    <a:pt x="3657" y="1973"/>
                  </a:cubicBezTo>
                  <a:cubicBezTo>
                    <a:pt x="4130" y="1653"/>
                    <a:pt x="4605" y="1387"/>
                    <a:pt x="5146" y="1120"/>
                  </a:cubicBezTo>
                  <a:cubicBezTo>
                    <a:pt x="5688" y="907"/>
                    <a:pt x="6230" y="693"/>
                    <a:pt x="6839" y="533"/>
                  </a:cubicBezTo>
                  <a:cubicBezTo>
                    <a:pt x="7448" y="373"/>
                    <a:pt x="8058" y="267"/>
                    <a:pt x="8735" y="160"/>
                  </a:cubicBezTo>
                  <a:cubicBezTo>
                    <a:pt x="9412" y="107"/>
                    <a:pt x="10089" y="53"/>
                    <a:pt x="10834" y="53"/>
                  </a:cubicBezTo>
                  <a:cubicBezTo>
                    <a:pt x="11376" y="53"/>
                    <a:pt x="11985" y="53"/>
                    <a:pt x="12527" y="107"/>
                  </a:cubicBezTo>
                  <a:cubicBezTo>
                    <a:pt x="13068" y="160"/>
                    <a:pt x="13678" y="213"/>
                    <a:pt x="14220" y="320"/>
                  </a:cubicBezTo>
                  <a:cubicBezTo>
                    <a:pt x="14761" y="427"/>
                    <a:pt x="15371" y="533"/>
                    <a:pt x="15912" y="693"/>
                  </a:cubicBezTo>
                  <a:cubicBezTo>
                    <a:pt x="16454" y="853"/>
                    <a:pt x="17063" y="1013"/>
                    <a:pt x="17605" y="1227"/>
                  </a:cubicBezTo>
                  <a:cubicBezTo>
                    <a:pt x="17741" y="1120"/>
                    <a:pt x="17808" y="1013"/>
                    <a:pt x="17944" y="960"/>
                  </a:cubicBezTo>
                  <a:cubicBezTo>
                    <a:pt x="18079" y="907"/>
                    <a:pt x="18147" y="747"/>
                    <a:pt x="18215" y="640"/>
                  </a:cubicBezTo>
                  <a:cubicBezTo>
                    <a:pt x="18282" y="533"/>
                    <a:pt x="18418" y="427"/>
                    <a:pt x="18485" y="320"/>
                  </a:cubicBezTo>
                  <a:cubicBezTo>
                    <a:pt x="18553" y="213"/>
                    <a:pt x="18621" y="107"/>
                    <a:pt x="18689" y="0"/>
                  </a:cubicBezTo>
                  <a:lnTo>
                    <a:pt x="20720" y="0"/>
                  </a:lnTo>
                  <a:close/>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1" name="Shape">
              <a:extLst>
                <a:ext uri="{FF2B5EF4-FFF2-40B4-BE49-F238E27FC236}">
                  <a16:creationId xmlns:a16="http://schemas.microsoft.com/office/drawing/2014/main" id="{2B301BB6-6D2C-AA88-8895-91F32ADA3E44}"/>
                </a:ext>
              </a:extLst>
            </p:cNvPr>
            <p:cNvSpPr/>
            <p:nvPr/>
          </p:nvSpPr>
          <p:spPr>
            <a:xfrm>
              <a:off x="2347754" y="4267743"/>
              <a:ext cx="249923" cy="485647"/>
            </a:xfrm>
            <a:custGeom>
              <a:avLst/>
              <a:gdLst/>
              <a:ahLst/>
              <a:cxnLst>
                <a:cxn ang="0">
                  <a:pos x="wd2" y="hd2"/>
                </a:cxn>
                <a:cxn ang="5400000">
                  <a:pos x="wd2" y="hd2"/>
                </a:cxn>
                <a:cxn ang="10800000">
                  <a:pos x="wd2" y="hd2"/>
                </a:cxn>
                <a:cxn ang="16200000">
                  <a:pos x="wd2" y="hd2"/>
                </a:cxn>
              </a:cxnLst>
              <a:rect l="0" t="0" r="r" b="b"/>
              <a:pathLst>
                <a:path w="21600" h="21600" extrusionOk="0">
                  <a:moveTo>
                    <a:pt x="14809" y="0"/>
                  </a:moveTo>
                  <a:lnTo>
                    <a:pt x="13991" y="5263"/>
                  </a:lnTo>
                  <a:lnTo>
                    <a:pt x="21600" y="5263"/>
                  </a:lnTo>
                  <a:lnTo>
                    <a:pt x="21273" y="7326"/>
                  </a:lnTo>
                  <a:lnTo>
                    <a:pt x="13664" y="7326"/>
                  </a:lnTo>
                  <a:lnTo>
                    <a:pt x="12355" y="15537"/>
                  </a:lnTo>
                  <a:cubicBezTo>
                    <a:pt x="12273" y="15874"/>
                    <a:pt x="12273" y="16210"/>
                    <a:pt x="12273" y="16463"/>
                  </a:cubicBezTo>
                  <a:cubicBezTo>
                    <a:pt x="12273" y="16758"/>
                    <a:pt x="12273" y="17010"/>
                    <a:pt x="12273" y="17221"/>
                  </a:cubicBezTo>
                  <a:cubicBezTo>
                    <a:pt x="12273" y="17432"/>
                    <a:pt x="12273" y="17642"/>
                    <a:pt x="12355" y="17810"/>
                  </a:cubicBezTo>
                  <a:cubicBezTo>
                    <a:pt x="12355" y="17979"/>
                    <a:pt x="12436" y="18105"/>
                    <a:pt x="12518" y="18232"/>
                  </a:cubicBezTo>
                  <a:cubicBezTo>
                    <a:pt x="12600" y="18358"/>
                    <a:pt x="12682" y="18442"/>
                    <a:pt x="12764" y="18526"/>
                  </a:cubicBezTo>
                  <a:cubicBezTo>
                    <a:pt x="12845" y="18610"/>
                    <a:pt x="13009" y="18695"/>
                    <a:pt x="13091" y="18737"/>
                  </a:cubicBezTo>
                  <a:cubicBezTo>
                    <a:pt x="13254" y="18779"/>
                    <a:pt x="13418" y="18821"/>
                    <a:pt x="13582" y="18863"/>
                  </a:cubicBezTo>
                  <a:cubicBezTo>
                    <a:pt x="13745" y="18905"/>
                    <a:pt x="13991" y="18905"/>
                    <a:pt x="14236" y="18905"/>
                  </a:cubicBezTo>
                  <a:cubicBezTo>
                    <a:pt x="14564" y="18905"/>
                    <a:pt x="14891" y="18863"/>
                    <a:pt x="15218" y="18821"/>
                  </a:cubicBezTo>
                  <a:cubicBezTo>
                    <a:pt x="15545" y="18737"/>
                    <a:pt x="15873" y="18653"/>
                    <a:pt x="16118" y="18526"/>
                  </a:cubicBezTo>
                  <a:cubicBezTo>
                    <a:pt x="16445" y="18400"/>
                    <a:pt x="16691" y="18232"/>
                    <a:pt x="16936" y="18021"/>
                  </a:cubicBezTo>
                  <a:cubicBezTo>
                    <a:pt x="17182" y="17811"/>
                    <a:pt x="17509" y="17600"/>
                    <a:pt x="17754" y="17347"/>
                  </a:cubicBezTo>
                  <a:lnTo>
                    <a:pt x="20782" y="17979"/>
                  </a:lnTo>
                  <a:cubicBezTo>
                    <a:pt x="20291" y="18568"/>
                    <a:pt x="19718" y="19116"/>
                    <a:pt x="18982" y="19579"/>
                  </a:cubicBezTo>
                  <a:cubicBezTo>
                    <a:pt x="18327" y="20042"/>
                    <a:pt x="17509" y="20421"/>
                    <a:pt x="16609" y="20716"/>
                  </a:cubicBezTo>
                  <a:cubicBezTo>
                    <a:pt x="15709" y="21011"/>
                    <a:pt x="14727" y="21263"/>
                    <a:pt x="13582" y="21389"/>
                  </a:cubicBezTo>
                  <a:cubicBezTo>
                    <a:pt x="12436" y="21558"/>
                    <a:pt x="11291" y="21600"/>
                    <a:pt x="9982" y="21600"/>
                  </a:cubicBezTo>
                  <a:cubicBezTo>
                    <a:pt x="9245" y="21600"/>
                    <a:pt x="8591" y="21558"/>
                    <a:pt x="7936" y="21516"/>
                  </a:cubicBezTo>
                  <a:cubicBezTo>
                    <a:pt x="7282" y="21474"/>
                    <a:pt x="6709" y="21389"/>
                    <a:pt x="6218" y="21263"/>
                  </a:cubicBezTo>
                  <a:cubicBezTo>
                    <a:pt x="5727" y="21137"/>
                    <a:pt x="5236" y="21011"/>
                    <a:pt x="4827" y="20884"/>
                  </a:cubicBezTo>
                  <a:cubicBezTo>
                    <a:pt x="4418" y="20716"/>
                    <a:pt x="4009" y="20547"/>
                    <a:pt x="3682" y="20337"/>
                  </a:cubicBezTo>
                  <a:cubicBezTo>
                    <a:pt x="3355" y="20126"/>
                    <a:pt x="3109" y="19874"/>
                    <a:pt x="2864" y="19621"/>
                  </a:cubicBezTo>
                  <a:cubicBezTo>
                    <a:pt x="2618" y="19368"/>
                    <a:pt x="2455" y="19074"/>
                    <a:pt x="2291" y="18737"/>
                  </a:cubicBezTo>
                  <a:cubicBezTo>
                    <a:pt x="2127" y="18400"/>
                    <a:pt x="2045" y="18063"/>
                    <a:pt x="2045" y="17684"/>
                  </a:cubicBezTo>
                  <a:cubicBezTo>
                    <a:pt x="2045" y="17305"/>
                    <a:pt x="2045" y="16926"/>
                    <a:pt x="2127" y="16505"/>
                  </a:cubicBezTo>
                  <a:lnTo>
                    <a:pt x="3682" y="7326"/>
                  </a:lnTo>
                  <a:lnTo>
                    <a:pt x="0" y="7326"/>
                  </a:lnTo>
                  <a:lnTo>
                    <a:pt x="327" y="5263"/>
                  </a:lnTo>
                  <a:lnTo>
                    <a:pt x="1064" y="5263"/>
                  </a:lnTo>
                  <a:cubicBezTo>
                    <a:pt x="1718" y="5263"/>
                    <a:pt x="2291" y="5221"/>
                    <a:pt x="2864" y="5179"/>
                  </a:cubicBezTo>
                  <a:cubicBezTo>
                    <a:pt x="3436" y="5137"/>
                    <a:pt x="4009" y="5011"/>
                    <a:pt x="4582" y="4884"/>
                  </a:cubicBezTo>
                  <a:cubicBezTo>
                    <a:pt x="5154" y="4758"/>
                    <a:pt x="5645" y="4589"/>
                    <a:pt x="6218" y="4421"/>
                  </a:cubicBezTo>
                  <a:cubicBezTo>
                    <a:pt x="6709" y="4253"/>
                    <a:pt x="7282" y="4000"/>
                    <a:pt x="7691" y="3790"/>
                  </a:cubicBezTo>
                  <a:cubicBezTo>
                    <a:pt x="8182" y="3537"/>
                    <a:pt x="8591" y="3284"/>
                    <a:pt x="9000" y="2990"/>
                  </a:cubicBezTo>
                  <a:cubicBezTo>
                    <a:pt x="9409" y="2695"/>
                    <a:pt x="9736" y="2400"/>
                    <a:pt x="10064" y="2105"/>
                  </a:cubicBezTo>
                  <a:cubicBezTo>
                    <a:pt x="10391" y="1768"/>
                    <a:pt x="10636" y="1474"/>
                    <a:pt x="10882" y="1095"/>
                  </a:cubicBezTo>
                  <a:cubicBezTo>
                    <a:pt x="11127" y="758"/>
                    <a:pt x="11291" y="379"/>
                    <a:pt x="11455" y="0"/>
                  </a:cubicBezTo>
                  <a:lnTo>
                    <a:pt x="14809" y="0"/>
                  </a:lnTo>
                  <a:close/>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2" name="Shape">
              <a:extLst>
                <a:ext uri="{FF2B5EF4-FFF2-40B4-BE49-F238E27FC236}">
                  <a16:creationId xmlns:a16="http://schemas.microsoft.com/office/drawing/2014/main" id="{C5177F6C-7FDC-8DDC-9CDE-3D78B914A47F}"/>
                </a:ext>
              </a:extLst>
            </p:cNvPr>
            <p:cNvSpPr/>
            <p:nvPr/>
          </p:nvSpPr>
          <p:spPr>
            <a:xfrm>
              <a:off x="2650691" y="4144675"/>
              <a:ext cx="159041" cy="309565"/>
            </a:xfrm>
            <a:custGeom>
              <a:avLst/>
              <a:gdLst/>
              <a:ahLst/>
              <a:cxnLst>
                <a:cxn ang="0">
                  <a:pos x="wd2" y="hd2"/>
                </a:cxn>
                <a:cxn ang="5400000">
                  <a:pos x="wd2" y="hd2"/>
                </a:cxn>
                <a:cxn ang="10800000">
                  <a:pos x="wd2" y="hd2"/>
                </a:cxn>
                <a:cxn ang="16200000">
                  <a:pos x="wd2" y="hd2"/>
                </a:cxn>
              </a:cxnLst>
              <a:rect l="0" t="0" r="r" b="b"/>
              <a:pathLst>
                <a:path w="21600" h="21600" extrusionOk="0">
                  <a:moveTo>
                    <a:pt x="11571" y="0"/>
                  </a:moveTo>
                  <a:cubicBezTo>
                    <a:pt x="12343" y="0"/>
                    <a:pt x="13114" y="66"/>
                    <a:pt x="13886" y="132"/>
                  </a:cubicBezTo>
                  <a:cubicBezTo>
                    <a:pt x="14657" y="264"/>
                    <a:pt x="15300" y="396"/>
                    <a:pt x="15943" y="595"/>
                  </a:cubicBezTo>
                  <a:cubicBezTo>
                    <a:pt x="16586" y="793"/>
                    <a:pt x="17228" y="1057"/>
                    <a:pt x="17743" y="1321"/>
                  </a:cubicBezTo>
                  <a:cubicBezTo>
                    <a:pt x="18257" y="1651"/>
                    <a:pt x="18771" y="1982"/>
                    <a:pt x="19286" y="2378"/>
                  </a:cubicBezTo>
                  <a:cubicBezTo>
                    <a:pt x="19800" y="2774"/>
                    <a:pt x="20186" y="3237"/>
                    <a:pt x="20443" y="3699"/>
                  </a:cubicBezTo>
                  <a:cubicBezTo>
                    <a:pt x="20829" y="4162"/>
                    <a:pt x="20957" y="4690"/>
                    <a:pt x="21214" y="5218"/>
                  </a:cubicBezTo>
                  <a:cubicBezTo>
                    <a:pt x="21343" y="5747"/>
                    <a:pt x="21471" y="6341"/>
                    <a:pt x="21600" y="7002"/>
                  </a:cubicBezTo>
                  <a:cubicBezTo>
                    <a:pt x="21600" y="7662"/>
                    <a:pt x="21600" y="8323"/>
                    <a:pt x="21471" y="8984"/>
                  </a:cubicBezTo>
                  <a:cubicBezTo>
                    <a:pt x="21343" y="9974"/>
                    <a:pt x="21086" y="10899"/>
                    <a:pt x="20700" y="11758"/>
                  </a:cubicBezTo>
                  <a:cubicBezTo>
                    <a:pt x="20314" y="12617"/>
                    <a:pt x="19929" y="13475"/>
                    <a:pt x="19286" y="14202"/>
                  </a:cubicBezTo>
                  <a:cubicBezTo>
                    <a:pt x="18643" y="14995"/>
                    <a:pt x="18000" y="15655"/>
                    <a:pt x="17229" y="16316"/>
                  </a:cubicBezTo>
                  <a:cubicBezTo>
                    <a:pt x="16457" y="16976"/>
                    <a:pt x="15557" y="17571"/>
                    <a:pt x="14400" y="18165"/>
                  </a:cubicBezTo>
                  <a:cubicBezTo>
                    <a:pt x="13371" y="18694"/>
                    <a:pt x="12343" y="19222"/>
                    <a:pt x="11186" y="19618"/>
                  </a:cubicBezTo>
                  <a:cubicBezTo>
                    <a:pt x="10029" y="20015"/>
                    <a:pt x="8871" y="20411"/>
                    <a:pt x="7714" y="20675"/>
                  </a:cubicBezTo>
                  <a:cubicBezTo>
                    <a:pt x="6557" y="20939"/>
                    <a:pt x="5271" y="21204"/>
                    <a:pt x="3986" y="21336"/>
                  </a:cubicBezTo>
                  <a:cubicBezTo>
                    <a:pt x="2700" y="21468"/>
                    <a:pt x="1414" y="21600"/>
                    <a:pt x="0" y="21600"/>
                  </a:cubicBezTo>
                  <a:lnTo>
                    <a:pt x="514" y="17967"/>
                  </a:lnTo>
                  <a:cubicBezTo>
                    <a:pt x="1286" y="17967"/>
                    <a:pt x="1929" y="17901"/>
                    <a:pt x="2700" y="17835"/>
                  </a:cubicBezTo>
                  <a:cubicBezTo>
                    <a:pt x="3471" y="17769"/>
                    <a:pt x="4114" y="17637"/>
                    <a:pt x="4886" y="17505"/>
                  </a:cubicBezTo>
                  <a:cubicBezTo>
                    <a:pt x="5657" y="17372"/>
                    <a:pt x="6300" y="17174"/>
                    <a:pt x="7071" y="16910"/>
                  </a:cubicBezTo>
                  <a:cubicBezTo>
                    <a:pt x="7843" y="16712"/>
                    <a:pt x="8486" y="16448"/>
                    <a:pt x="9257" y="16117"/>
                  </a:cubicBezTo>
                  <a:cubicBezTo>
                    <a:pt x="10028" y="15787"/>
                    <a:pt x="10671" y="15523"/>
                    <a:pt x="11186" y="15127"/>
                  </a:cubicBezTo>
                  <a:cubicBezTo>
                    <a:pt x="11700" y="14796"/>
                    <a:pt x="12214" y="14466"/>
                    <a:pt x="12600" y="14070"/>
                  </a:cubicBezTo>
                  <a:cubicBezTo>
                    <a:pt x="12986" y="13673"/>
                    <a:pt x="13243" y="13343"/>
                    <a:pt x="13500" y="12881"/>
                  </a:cubicBezTo>
                  <a:cubicBezTo>
                    <a:pt x="13757" y="12484"/>
                    <a:pt x="13886" y="12088"/>
                    <a:pt x="13886" y="11626"/>
                  </a:cubicBezTo>
                  <a:cubicBezTo>
                    <a:pt x="13886" y="11361"/>
                    <a:pt x="13886" y="11163"/>
                    <a:pt x="13886" y="10965"/>
                  </a:cubicBezTo>
                  <a:cubicBezTo>
                    <a:pt x="13886" y="10767"/>
                    <a:pt x="13757" y="10635"/>
                    <a:pt x="13629" y="10503"/>
                  </a:cubicBezTo>
                  <a:cubicBezTo>
                    <a:pt x="13500" y="10371"/>
                    <a:pt x="13243" y="10305"/>
                    <a:pt x="13114" y="10239"/>
                  </a:cubicBezTo>
                  <a:cubicBezTo>
                    <a:pt x="12857" y="10172"/>
                    <a:pt x="12600" y="10172"/>
                    <a:pt x="12214" y="10172"/>
                  </a:cubicBezTo>
                  <a:cubicBezTo>
                    <a:pt x="12086" y="10172"/>
                    <a:pt x="12086" y="10172"/>
                    <a:pt x="11957" y="10172"/>
                  </a:cubicBezTo>
                  <a:cubicBezTo>
                    <a:pt x="11829" y="10172"/>
                    <a:pt x="11700" y="10172"/>
                    <a:pt x="11571" y="10239"/>
                  </a:cubicBezTo>
                  <a:cubicBezTo>
                    <a:pt x="11443" y="10239"/>
                    <a:pt x="11314" y="10305"/>
                    <a:pt x="11057" y="10305"/>
                  </a:cubicBezTo>
                  <a:cubicBezTo>
                    <a:pt x="10800" y="10305"/>
                    <a:pt x="10671" y="10371"/>
                    <a:pt x="10414" y="10371"/>
                  </a:cubicBezTo>
                  <a:cubicBezTo>
                    <a:pt x="10157" y="10371"/>
                    <a:pt x="9900" y="10437"/>
                    <a:pt x="9771" y="10437"/>
                  </a:cubicBezTo>
                  <a:cubicBezTo>
                    <a:pt x="9514" y="10437"/>
                    <a:pt x="9386" y="10503"/>
                    <a:pt x="9128" y="10503"/>
                  </a:cubicBezTo>
                  <a:cubicBezTo>
                    <a:pt x="9000" y="10503"/>
                    <a:pt x="8743" y="10503"/>
                    <a:pt x="8614" y="10569"/>
                  </a:cubicBezTo>
                  <a:cubicBezTo>
                    <a:pt x="8486" y="10569"/>
                    <a:pt x="8357" y="10569"/>
                    <a:pt x="8228" y="10569"/>
                  </a:cubicBezTo>
                  <a:cubicBezTo>
                    <a:pt x="7714" y="10569"/>
                    <a:pt x="7328" y="10569"/>
                    <a:pt x="6943" y="10503"/>
                  </a:cubicBezTo>
                  <a:cubicBezTo>
                    <a:pt x="6557" y="10437"/>
                    <a:pt x="6043" y="10371"/>
                    <a:pt x="5657" y="10238"/>
                  </a:cubicBezTo>
                  <a:cubicBezTo>
                    <a:pt x="5271" y="10106"/>
                    <a:pt x="4886" y="9974"/>
                    <a:pt x="4500" y="9842"/>
                  </a:cubicBezTo>
                  <a:cubicBezTo>
                    <a:pt x="4114" y="9644"/>
                    <a:pt x="3728" y="9446"/>
                    <a:pt x="3343" y="9248"/>
                  </a:cubicBezTo>
                  <a:cubicBezTo>
                    <a:pt x="2957" y="9049"/>
                    <a:pt x="2700" y="8785"/>
                    <a:pt x="2443" y="8521"/>
                  </a:cubicBezTo>
                  <a:cubicBezTo>
                    <a:pt x="2186" y="8257"/>
                    <a:pt x="1928" y="7993"/>
                    <a:pt x="1800" y="7662"/>
                  </a:cubicBezTo>
                  <a:cubicBezTo>
                    <a:pt x="1671" y="7332"/>
                    <a:pt x="1543" y="7002"/>
                    <a:pt x="1543" y="6672"/>
                  </a:cubicBezTo>
                  <a:cubicBezTo>
                    <a:pt x="1543" y="6341"/>
                    <a:pt x="1543" y="5945"/>
                    <a:pt x="1543" y="5549"/>
                  </a:cubicBezTo>
                  <a:cubicBezTo>
                    <a:pt x="1543" y="5152"/>
                    <a:pt x="1671" y="4756"/>
                    <a:pt x="1928" y="4426"/>
                  </a:cubicBezTo>
                  <a:cubicBezTo>
                    <a:pt x="2057" y="4029"/>
                    <a:pt x="2314" y="3699"/>
                    <a:pt x="2571" y="3369"/>
                  </a:cubicBezTo>
                  <a:cubicBezTo>
                    <a:pt x="2828" y="3039"/>
                    <a:pt x="3086" y="2708"/>
                    <a:pt x="3471" y="2444"/>
                  </a:cubicBezTo>
                  <a:cubicBezTo>
                    <a:pt x="3857" y="2114"/>
                    <a:pt x="4243" y="1849"/>
                    <a:pt x="4628" y="1585"/>
                  </a:cubicBezTo>
                  <a:cubicBezTo>
                    <a:pt x="5014" y="1321"/>
                    <a:pt x="5528" y="1057"/>
                    <a:pt x="6043" y="859"/>
                  </a:cubicBezTo>
                  <a:cubicBezTo>
                    <a:pt x="6557" y="661"/>
                    <a:pt x="7071" y="462"/>
                    <a:pt x="7714" y="330"/>
                  </a:cubicBezTo>
                  <a:cubicBezTo>
                    <a:pt x="8229" y="198"/>
                    <a:pt x="8871" y="66"/>
                    <a:pt x="9514" y="0"/>
                  </a:cubicBezTo>
                  <a:cubicBezTo>
                    <a:pt x="10286" y="0"/>
                    <a:pt x="10928" y="0"/>
                    <a:pt x="11571" y="0"/>
                  </a:cubicBezTo>
                  <a:close/>
                </a:path>
              </a:pathLst>
            </a:custGeom>
            <a:solidFill>
              <a:srgbClr val="F9F9F9"/>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83" name="Group 82">
              <a:extLst>
                <a:ext uri="{FF2B5EF4-FFF2-40B4-BE49-F238E27FC236}">
                  <a16:creationId xmlns:a16="http://schemas.microsoft.com/office/drawing/2014/main" id="{4DB4315E-5AC9-6987-FD9C-690FC2617EB3}"/>
                </a:ext>
              </a:extLst>
            </p:cNvPr>
            <p:cNvGrpSpPr/>
            <p:nvPr/>
          </p:nvGrpSpPr>
          <p:grpSpPr>
            <a:xfrm>
              <a:off x="0" y="1181583"/>
              <a:ext cx="3510694" cy="3193102"/>
              <a:chOff x="0" y="1181583"/>
              <a:chExt cx="3510694" cy="3193102"/>
            </a:xfrm>
          </p:grpSpPr>
          <p:sp>
            <p:nvSpPr>
              <p:cNvPr id="87" name="Freeform: Shape 52">
                <a:extLst>
                  <a:ext uri="{FF2B5EF4-FFF2-40B4-BE49-F238E27FC236}">
                    <a16:creationId xmlns:a16="http://schemas.microsoft.com/office/drawing/2014/main" id="{93518507-5E36-2EE8-D2D6-ABA4A09A8312}"/>
                  </a:ext>
                </a:extLst>
              </p:cNvPr>
              <p:cNvSpPr/>
              <p:nvPr/>
            </p:nvSpPr>
            <p:spPr>
              <a:xfrm>
                <a:off x="2773757" y="3074933"/>
                <a:ext cx="572518" cy="1133171"/>
              </a:xfrm>
              <a:custGeom>
                <a:avLst/>
                <a:gdLst>
                  <a:gd name="connsiteX0" fmla="*/ 265078 w 572518"/>
                  <a:gd name="connsiteY0" fmla="*/ 0 h 1133171"/>
                  <a:gd name="connsiteX1" fmla="*/ 429792 w 572518"/>
                  <a:gd name="connsiteY1" fmla="*/ 230987 h 1133171"/>
                  <a:gd name="connsiteX2" fmla="*/ 416311 w 572518"/>
                  <a:gd name="connsiteY2" fmla="*/ 252826 h 1133171"/>
                  <a:gd name="connsiteX3" fmla="*/ 529192 w 572518"/>
                  <a:gd name="connsiteY3" fmla="*/ 409919 h 1133171"/>
                  <a:gd name="connsiteX4" fmla="*/ 500343 w 572518"/>
                  <a:gd name="connsiteY4" fmla="*/ 456640 h 1133171"/>
                  <a:gd name="connsiteX5" fmla="*/ 572518 w 572518"/>
                  <a:gd name="connsiteY5" fmla="*/ 522564 h 1133171"/>
                  <a:gd name="connsiteX6" fmla="*/ 451332 w 572518"/>
                  <a:gd name="connsiteY6" fmla="*/ 856734 h 1133171"/>
                  <a:gd name="connsiteX7" fmla="*/ 384129 w 572518"/>
                  <a:gd name="connsiteY7" fmla="*/ 958053 h 1133171"/>
                  <a:gd name="connsiteX8" fmla="*/ 192887 w 572518"/>
                  <a:gd name="connsiteY8" fmla="*/ 1133171 h 1133171"/>
                  <a:gd name="connsiteX9" fmla="*/ 174911 w 572518"/>
                  <a:gd name="connsiteY9" fmla="*/ 1045112 h 1133171"/>
                  <a:gd name="connsiteX10" fmla="*/ 221305 w 572518"/>
                  <a:gd name="connsiteY10" fmla="*/ 868111 h 1133171"/>
                  <a:gd name="connsiteX11" fmla="*/ 274318 w 572518"/>
                  <a:gd name="connsiteY11" fmla="*/ 807496 h 1133171"/>
                  <a:gd name="connsiteX12" fmla="*/ 278807 w 572518"/>
                  <a:gd name="connsiteY12" fmla="*/ 768274 h 1133171"/>
                  <a:gd name="connsiteX13" fmla="*/ 274541 w 572518"/>
                  <a:gd name="connsiteY13" fmla="*/ 771558 h 1133171"/>
                  <a:gd name="connsiteX14" fmla="*/ 124969 w 572518"/>
                  <a:gd name="connsiteY14" fmla="*/ 860544 h 1133171"/>
                  <a:gd name="connsiteX15" fmla="*/ 86156 w 572518"/>
                  <a:gd name="connsiteY15" fmla="*/ 860544 h 1133171"/>
                  <a:gd name="connsiteX16" fmla="*/ 66268 w 572518"/>
                  <a:gd name="connsiteY16" fmla="*/ 826462 h 1133171"/>
                  <a:gd name="connsiteX17" fmla="*/ 66268 w 572518"/>
                  <a:gd name="connsiteY17" fmla="*/ 810355 h 1133171"/>
                  <a:gd name="connsiteX18" fmla="*/ 142007 w 572518"/>
                  <a:gd name="connsiteY18" fmla="*/ 657003 h 1133171"/>
                  <a:gd name="connsiteX19" fmla="*/ 201652 w 572518"/>
                  <a:gd name="connsiteY19" fmla="*/ 611561 h 1133171"/>
                  <a:gd name="connsiteX20" fmla="*/ 224210 w 572518"/>
                  <a:gd name="connsiteY20" fmla="*/ 543166 h 1133171"/>
                  <a:gd name="connsiteX21" fmla="*/ 193128 w 572518"/>
                  <a:gd name="connsiteY21" fmla="*/ 567066 h 1133171"/>
                  <a:gd name="connsiteX22" fmla="*/ 53963 w 572518"/>
                  <a:gd name="connsiteY22" fmla="*/ 649438 h 1133171"/>
                  <a:gd name="connsiteX23" fmla="*/ 17987 w 572518"/>
                  <a:gd name="connsiteY23" fmla="*/ 649438 h 1133171"/>
                  <a:gd name="connsiteX24" fmla="*/ 0 w 572518"/>
                  <a:gd name="connsiteY24" fmla="*/ 618184 h 1133171"/>
                  <a:gd name="connsiteX25" fmla="*/ 0 w 572518"/>
                  <a:gd name="connsiteY25" fmla="*/ 603059 h 1133171"/>
                  <a:gd name="connsiteX26" fmla="*/ 70995 w 572518"/>
                  <a:gd name="connsiteY26" fmla="*/ 461034 h 1133171"/>
                  <a:gd name="connsiteX27" fmla="*/ 126848 w 572518"/>
                  <a:gd name="connsiteY27" fmla="*/ 418451 h 11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2518" h="1133171">
                    <a:moveTo>
                      <a:pt x="265078" y="0"/>
                    </a:moveTo>
                    <a:lnTo>
                      <a:pt x="429792" y="230987"/>
                    </a:lnTo>
                    <a:lnTo>
                      <a:pt x="416311" y="252826"/>
                    </a:lnTo>
                    <a:lnTo>
                      <a:pt x="529192" y="409919"/>
                    </a:lnTo>
                    <a:lnTo>
                      <a:pt x="500343" y="456640"/>
                    </a:lnTo>
                    <a:lnTo>
                      <a:pt x="572518" y="522564"/>
                    </a:lnTo>
                    <a:lnTo>
                      <a:pt x="451332" y="856734"/>
                    </a:lnTo>
                    <a:cubicBezTo>
                      <a:pt x="437142" y="897438"/>
                      <a:pt x="415362" y="928687"/>
                      <a:pt x="384129" y="958053"/>
                    </a:cubicBezTo>
                    <a:lnTo>
                      <a:pt x="192887" y="1133171"/>
                    </a:lnTo>
                    <a:lnTo>
                      <a:pt x="174911" y="1045112"/>
                    </a:lnTo>
                    <a:cubicBezTo>
                      <a:pt x="161653" y="979808"/>
                      <a:pt x="177745" y="918271"/>
                      <a:pt x="221305" y="868111"/>
                    </a:cubicBezTo>
                    <a:lnTo>
                      <a:pt x="274318" y="807496"/>
                    </a:lnTo>
                    <a:lnTo>
                      <a:pt x="278807" y="768274"/>
                    </a:lnTo>
                    <a:lnTo>
                      <a:pt x="274541" y="771558"/>
                    </a:lnTo>
                    <a:lnTo>
                      <a:pt x="124969" y="860544"/>
                    </a:lnTo>
                    <a:cubicBezTo>
                      <a:pt x="112646" y="868107"/>
                      <a:pt x="98458" y="868107"/>
                      <a:pt x="86156" y="860544"/>
                    </a:cubicBezTo>
                    <a:cubicBezTo>
                      <a:pt x="73833" y="853898"/>
                      <a:pt x="66268" y="841588"/>
                      <a:pt x="66268" y="826462"/>
                    </a:cubicBezTo>
                    <a:lnTo>
                      <a:pt x="66268" y="810355"/>
                    </a:lnTo>
                    <a:cubicBezTo>
                      <a:pt x="66268" y="747888"/>
                      <a:pt x="92779" y="694850"/>
                      <a:pt x="142007" y="657003"/>
                    </a:cubicBezTo>
                    <a:lnTo>
                      <a:pt x="201652" y="611561"/>
                    </a:lnTo>
                    <a:lnTo>
                      <a:pt x="224210" y="543166"/>
                    </a:lnTo>
                    <a:lnTo>
                      <a:pt x="193128" y="567066"/>
                    </a:lnTo>
                    <a:lnTo>
                      <a:pt x="53963" y="649438"/>
                    </a:lnTo>
                    <a:cubicBezTo>
                      <a:pt x="42601" y="656060"/>
                      <a:pt x="29349" y="656060"/>
                      <a:pt x="17987" y="649438"/>
                    </a:cubicBezTo>
                    <a:cubicBezTo>
                      <a:pt x="6626" y="642817"/>
                      <a:pt x="0" y="631457"/>
                      <a:pt x="0" y="618184"/>
                    </a:cubicBezTo>
                    <a:lnTo>
                      <a:pt x="0" y="603059"/>
                    </a:lnTo>
                    <a:cubicBezTo>
                      <a:pt x="0" y="545289"/>
                      <a:pt x="24613" y="496054"/>
                      <a:pt x="70995" y="461034"/>
                    </a:cubicBezTo>
                    <a:lnTo>
                      <a:pt x="126848" y="418451"/>
                    </a:lnTo>
                    <a:close/>
                  </a:path>
                </a:pathLst>
              </a:custGeom>
              <a:solidFill>
                <a:srgbClr val="F09D71"/>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8" name="Shape">
                <a:extLst>
                  <a:ext uri="{FF2B5EF4-FFF2-40B4-BE49-F238E27FC236}">
                    <a16:creationId xmlns:a16="http://schemas.microsoft.com/office/drawing/2014/main" id="{9EAB3AC7-5D1E-9CFF-7E82-EE45D8D6D313}"/>
                  </a:ext>
                </a:extLst>
              </p:cNvPr>
              <p:cNvSpPr/>
              <p:nvPr/>
            </p:nvSpPr>
            <p:spPr>
              <a:xfrm>
                <a:off x="378671" y="1465586"/>
                <a:ext cx="3132023" cy="2909099"/>
              </a:xfrm>
              <a:custGeom>
                <a:avLst/>
                <a:gdLst/>
                <a:ahLst/>
                <a:cxnLst>
                  <a:cxn ang="0">
                    <a:pos x="wd2" y="hd2"/>
                  </a:cxn>
                  <a:cxn ang="5400000">
                    <a:pos x="wd2" y="hd2"/>
                  </a:cxn>
                  <a:cxn ang="10800000">
                    <a:pos x="wd2" y="hd2"/>
                  </a:cxn>
                  <a:cxn ang="16200000">
                    <a:pos x="wd2" y="hd2"/>
                  </a:cxn>
                </a:cxnLst>
                <a:rect l="0" t="0" r="r" b="b"/>
                <a:pathLst>
                  <a:path w="21531" h="21586" extrusionOk="0">
                    <a:moveTo>
                      <a:pt x="0" y="7643"/>
                    </a:moveTo>
                    <a:lnTo>
                      <a:pt x="11330" y="9455"/>
                    </a:lnTo>
                    <a:lnTo>
                      <a:pt x="11467" y="12742"/>
                    </a:lnTo>
                    <a:cubicBezTo>
                      <a:pt x="11506" y="13634"/>
                      <a:pt x="11734" y="14393"/>
                      <a:pt x="12189" y="15145"/>
                    </a:cubicBezTo>
                    <a:lnTo>
                      <a:pt x="12866" y="16254"/>
                    </a:lnTo>
                    <a:cubicBezTo>
                      <a:pt x="13146" y="16711"/>
                      <a:pt x="13328" y="17132"/>
                      <a:pt x="13485" y="17652"/>
                    </a:cubicBezTo>
                    <a:lnTo>
                      <a:pt x="13530" y="17814"/>
                    </a:lnTo>
                    <a:cubicBezTo>
                      <a:pt x="13719" y="18453"/>
                      <a:pt x="14018" y="18959"/>
                      <a:pt x="14480" y="19408"/>
                    </a:cubicBezTo>
                    <a:lnTo>
                      <a:pt x="14825" y="19746"/>
                    </a:lnTo>
                    <a:cubicBezTo>
                      <a:pt x="14981" y="19900"/>
                      <a:pt x="15196" y="19935"/>
                      <a:pt x="15391" y="19837"/>
                    </a:cubicBezTo>
                    <a:lnTo>
                      <a:pt x="15482" y="19795"/>
                    </a:lnTo>
                    <a:cubicBezTo>
                      <a:pt x="15658" y="19703"/>
                      <a:pt x="15769" y="19528"/>
                      <a:pt x="15775" y="19317"/>
                    </a:cubicBezTo>
                    <a:lnTo>
                      <a:pt x="15795" y="18917"/>
                    </a:lnTo>
                    <a:cubicBezTo>
                      <a:pt x="15827" y="18221"/>
                      <a:pt x="15697" y="17617"/>
                      <a:pt x="15391" y="17013"/>
                    </a:cubicBezTo>
                    <a:cubicBezTo>
                      <a:pt x="15046" y="16332"/>
                      <a:pt x="14916" y="15650"/>
                      <a:pt x="14988" y="14878"/>
                    </a:cubicBezTo>
                    <a:lnTo>
                      <a:pt x="15066" y="14063"/>
                    </a:lnTo>
                    <a:cubicBezTo>
                      <a:pt x="15092" y="13775"/>
                      <a:pt x="15222" y="13543"/>
                      <a:pt x="15437" y="13381"/>
                    </a:cubicBezTo>
                    <a:cubicBezTo>
                      <a:pt x="15658" y="13220"/>
                      <a:pt x="15906" y="13171"/>
                      <a:pt x="16159" y="13248"/>
                    </a:cubicBezTo>
                    <a:lnTo>
                      <a:pt x="17298" y="13578"/>
                    </a:lnTo>
                    <a:lnTo>
                      <a:pt x="19901" y="16634"/>
                    </a:lnTo>
                    <a:lnTo>
                      <a:pt x="19465" y="20132"/>
                    </a:lnTo>
                    <a:lnTo>
                      <a:pt x="19648" y="20855"/>
                    </a:lnTo>
                    <a:cubicBezTo>
                      <a:pt x="19739" y="21214"/>
                      <a:pt x="19993" y="21481"/>
                      <a:pt x="20305" y="21572"/>
                    </a:cubicBezTo>
                    <a:cubicBezTo>
                      <a:pt x="20403" y="21600"/>
                      <a:pt x="20500" y="21586"/>
                      <a:pt x="20591" y="21523"/>
                    </a:cubicBezTo>
                    <a:cubicBezTo>
                      <a:pt x="20676" y="21460"/>
                      <a:pt x="20728" y="21368"/>
                      <a:pt x="20741" y="21256"/>
                    </a:cubicBezTo>
                    <a:lnTo>
                      <a:pt x="20871" y="19935"/>
                    </a:lnTo>
                    <a:lnTo>
                      <a:pt x="21463" y="16866"/>
                    </a:lnTo>
                    <a:cubicBezTo>
                      <a:pt x="21600" y="16170"/>
                      <a:pt x="21528" y="15531"/>
                      <a:pt x="21268" y="14878"/>
                    </a:cubicBezTo>
                    <a:lnTo>
                      <a:pt x="20025" y="11794"/>
                    </a:lnTo>
                    <a:cubicBezTo>
                      <a:pt x="19875" y="11429"/>
                      <a:pt x="19687" y="11141"/>
                      <a:pt x="19413" y="10867"/>
                    </a:cubicBezTo>
                    <a:lnTo>
                      <a:pt x="15313" y="6793"/>
                    </a:lnTo>
                    <a:cubicBezTo>
                      <a:pt x="14610" y="6097"/>
                      <a:pt x="13914" y="5612"/>
                      <a:pt x="13035" y="5212"/>
                    </a:cubicBezTo>
                    <a:lnTo>
                      <a:pt x="1529" y="0"/>
                    </a:lnTo>
                    <a:lnTo>
                      <a:pt x="0" y="7643"/>
                    </a:lnTo>
                    <a:close/>
                  </a:path>
                </a:pathLst>
              </a:custGeom>
              <a:solidFill>
                <a:srgbClr val="F3B18E"/>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 name="Shape">
                <a:extLst>
                  <a:ext uri="{FF2B5EF4-FFF2-40B4-BE49-F238E27FC236}">
                    <a16:creationId xmlns:a16="http://schemas.microsoft.com/office/drawing/2014/main" id="{BF088DE7-E274-9777-8F2A-52E59A6BC84A}"/>
                  </a:ext>
                </a:extLst>
              </p:cNvPr>
              <p:cNvSpPr/>
              <p:nvPr/>
            </p:nvSpPr>
            <p:spPr>
              <a:xfrm>
                <a:off x="1618815" y="2109324"/>
                <a:ext cx="716633" cy="1722950"/>
              </a:xfrm>
              <a:custGeom>
                <a:avLst/>
                <a:gdLst/>
                <a:ahLst/>
                <a:cxnLst>
                  <a:cxn ang="0">
                    <a:pos x="wd2" y="hd2"/>
                  </a:cxn>
                  <a:cxn ang="5400000">
                    <a:pos x="wd2" y="hd2"/>
                  </a:cxn>
                  <a:cxn ang="10800000">
                    <a:pos x="wd2" y="hd2"/>
                  </a:cxn>
                  <a:cxn ang="16200000">
                    <a:pos x="wd2" y="hd2"/>
                  </a:cxn>
                </a:cxnLst>
                <a:rect l="0" t="0" r="r" b="b"/>
                <a:pathLst>
                  <a:path w="21600" h="21600" extrusionOk="0">
                    <a:moveTo>
                      <a:pt x="0" y="7121"/>
                    </a:moveTo>
                    <a:lnTo>
                      <a:pt x="12269" y="7880"/>
                    </a:lnTo>
                    <a:lnTo>
                      <a:pt x="12869" y="13435"/>
                    </a:lnTo>
                    <a:cubicBezTo>
                      <a:pt x="13040" y="14942"/>
                      <a:pt x="14039" y="16224"/>
                      <a:pt x="16036" y="17494"/>
                    </a:cubicBezTo>
                    <a:lnTo>
                      <a:pt x="19003" y="19369"/>
                    </a:lnTo>
                    <a:cubicBezTo>
                      <a:pt x="20145" y="20093"/>
                      <a:pt x="20944" y="20781"/>
                      <a:pt x="21600" y="21600"/>
                    </a:cubicBezTo>
                    <a:cubicBezTo>
                      <a:pt x="21429" y="20544"/>
                      <a:pt x="20687" y="19511"/>
                      <a:pt x="19460" y="18574"/>
                    </a:cubicBezTo>
                    <a:cubicBezTo>
                      <a:pt x="18433" y="17802"/>
                      <a:pt x="17577" y="16995"/>
                      <a:pt x="16835" y="16164"/>
                    </a:cubicBezTo>
                    <a:cubicBezTo>
                      <a:pt x="15665" y="14823"/>
                      <a:pt x="15094" y="13411"/>
                      <a:pt x="15151" y="11987"/>
                    </a:cubicBezTo>
                    <a:lnTo>
                      <a:pt x="15494" y="5376"/>
                    </a:lnTo>
                    <a:lnTo>
                      <a:pt x="11699" y="5020"/>
                    </a:lnTo>
                    <a:lnTo>
                      <a:pt x="13439" y="0"/>
                    </a:lnTo>
                    <a:lnTo>
                      <a:pt x="4080" y="2753"/>
                    </a:lnTo>
                    <a:lnTo>
                      <a:pt x="3110" y="2801"/>
                    </a:lnTo>
                    <a:lnTo>
                      <a:pt x="0" y="7121"/>
                    </a:lnTo>
                    <a:close/>
                  </a:path>
                </a:pathLst>
              </a:custGeom>
              <a:solidFill>
                <a:srgbClr val="F09D7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0" name="Shape">
                <a:extLst>
                  <a:ext uri="{FF2B5EF4-FFF2-40B4-BE49-F238E27FC236}">
                    <a16:creationId xmlns:a16="http://schemas.microsoft.com/office/drawing/2014/main" id="{14E16FC1-705E-B82E-B163-E49CF2ABE5B3}"/>
                  </a:ext>
                </a:extLst>
              </p:cNvPr>
              <p:cNvSpPr/>
              <p:nvPr/>
            </p:nvSpPr>
            <p:spPr>
              <a:xfrm>
                <a:off x="0" y="1181583"/>
                <a:ext cx="1366054" cy="14929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244"/>
                    </a:lnTo>
                    <a:lnTo>
                      <a:pt x="18831" y="21600"/>
                    </a:lnTo>
                    <a:lnTo>
                      <a:pt x="21600" y="8040"/>
                    </a:lnTo>
                    <a:cubicBezTo>
                      <a:pt x="17229" y="6533"/>
                      <a:pt x="4805" y="1904"/>
                      <a:pt x="0" y="0"/>
                    </a:cubicBezTo>
                    <a:close/>
                  </a:path>
                </a:pathLst>
              </a:custGeom>
              <a:solidFill>
                <a:srgbClr val="404042"/>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1" name="Shape">
                <a:extLst>
                  <a:ext uri="{FF2B5EF4-FFF2-40B4-BE49-F238E27FC236}">
                    <a16:creationId xmlns:a16="http://schemas.microsoft.com/office/drawing/2014/main" id="{1FAAF1A2-3FFA-3237-B6F7-54CCEF88BB74}"/>
                  </a:ext>
                </a:extLst>
              </p:cNvPr>
              <p:cNvSpPr/>
              <p:nvPr/>
            </p:nvSpPr>
            <p:spPr>
              <a:xfrm>
                <a:off x="1" y="1768521"/>
                <a:ext cx="1197544" cy="872835"/>
              </a:xfrm>
              <a:custGeom>
                <a:avLst/>
                <a:gdLst/>
                <a:ahLst/>
                <a:cxnLst>
                  <a:cxn ang="0">
                    <a:pos x="wd2" y="hd2"/>
                  </a:cxn>
                  <a:cxn ang="5400000">
                    <a:pos x="wd2" y="hd2"/>
                  </a:cxn>
                  <a:cxn ang="10800000">
                    <a:pos x="wd2" y="hd2"/>
                  </a:cxn>
                  <a:cxn ang="16200000">
                    <a:pos x="wd2" y="hd2"/>
                  </a:cxn>
                </a:cxnLst>
                <a:rect l="0" t="0" r="r" b="b"/>
                <a:pathLst>
                  <a:path w="21600" h="21600" extrusionOk="0">
                    <a:moveTo>
                      <a:pt x="15812" y="14150"/>
                    </a:moveTo>
                    <a:lnTo>
                      <a:pt x="0" y="8200"/>
                    </a:lnTo>
                    <a:lnTo>
                      <a:pt x="0" y="16774"/>
                    </a:lnTo>
                    <a:lnTo>
                      <a:pt x="16495" y="21600"/>
                    </a:lnTo>
                    <a:lnTo>
                      <a:pt x="21600" y="0"/>
                    </a:lnTo>
                    <a:close/>
                  </a:path>
                </a:pathLst>
              </a:custGeom>
              <a:solidFill>
                <a:srgbClr val="00000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 name="Shape">
                <a:extLst>
                  <a:ext uri="{FF2B5EF4-FFF2-40B4-BE49-F238E27FC236}">
                    <a16:creationId xmlns:a16="http://schemas.microsoft.com/office/drawing/2014/main" id="{5B5CDC53-220F-8E53-4993-78ACC8C26A8A}"/>
                  </a:ext>
                </a:extLst>
              </p:cNvPr>
              <p:cNvSpPr/>
              <p:nvPr/>
            </p:nvSpPr>
            <p:spPr>
              <a:xfrm>
                <a:off x="899342" y="1588654"/>
                <a:ext cx="1200385" cy="1313037"/>
              </a:xfrm>
              <a:custGeom>
                <a:avLst/>
                <a:gdLst/>
                <a:ahLst/>
                <a:cxnLst>
                  <a:cxn ang="0">
                    <a:pos x="wd2" y="hd2"/>
                  </a:cxn>
                  <a:cxn ang="5400000">
                    <a:pos x="wd2" y="hd2"/>
                  </a:cxn>
                  <a:cxn ang="10800000">
                    <a:pos x="wd2" y="hd2"/>
                  </a:cxn>
                  <a:cxn ang="16200000">
                    <a:pos x="wd2" y="hd2"/>
                  </a:cxn>
                </a:cxnLst>
                <a:rect l="0" t="0" r="r" b="b"/>
                <a:pathLst>
                  <a:path w="21600" h="21600" extrusionOk="0">
                    <a:moveTo>
                      <a:pt x="16234" y="21600"/>
                    </a:moveTo>
                    <a:lnTo>
                      <a:pt x="21600" y="6572"/>
                    </a:lnTo>
                    <a:lnTo>
                      <a:pt x="6473" y="0"/>
                    </a:lnTo>
                    <a:lnTo>
                      <a:pt x="0" y="18267"/>
                    </a:lnTo>
                    <a:close/>
                  </a:path>
                </a:pathLst>
              </a:custGeom>
              <a:solidFill>
                <a:srgbClr val="D1D3D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3" name="Shape">
                <a:extLst>
                  <a:ext uri="{FF2B5EF4-FFF2-40B4-BE49-F238E27FC236}">
                    <a16:creationId xmlns:a16="http://schemas.microsoft.com/office/drawing/2014/main" id="{04544CAA-AE1D-00AA-95ED-975FD3B8376A}"/>
                  </a:ext>
                </a:extLst>
              </p:cNvPr>
              <p:cNvSpPr/>
              <p:nvPr/>
            </p:nvSpPr>
            <p:spPr>
              <a:xfrm>
                <a:off x="899341" y="1919990"/>
                <a:ext cx="1050811" cy="1000636"/>
              </a:xfrm>
              <a:custGeom>
                <a:avLst/>
                <a:gdLst/>
                <a:ahLst/>
                <a:cxnLst>
                  <a:cxn ang="0">
                    <a:pos x="wd2" y="hd2"/>
                  </a:cxn>
                  <a:cxn ang="5400000">
                    <a:pos x="wd2" y="hd2"/>
                  </a:cxn>
                  <a:cxn ang="10800000">
                    <a:pos x="wd2" y="hd2"/>
                  </a:cxn>
                  <a:cxn ang="16200000">
                    <a:pos x="wd2" y="hd2"/>
                  </a:cxn>
                </a:cxnLst>
                <a:rect l="0" t="0" r="r" b="b"/>
                <a:pathLst>
                  <a:path w="21600" h="21600" extrusionOk="0">
                    <a:moveTo>
                      <a:pt x="5196" y="0"/>
                    </a:moveTo>
                    <a:lnTo>
                      <a:pt x="2296" y="14489"/>
                    </a:lnTo>
                    <a:lnTo>
                      <a:pt x="2452" y="14529"/>
                    </a:lnTo>
                    <a:lnTo>
                      <a:pt x="17319" y="19127"/>
                    </a:lnTo>
                    <a:lnTo>
                      <a:pt x="21600" y="11382"/>
                    </a:lnTo>
                    <a:lnTo>
                      <a:pt x="18409" y="21600"/>
                    </a:lnTo>
                    <a:lnTo>
                      <a:pt x="18739" y="21518"/>
                    </a:lnTo>
                    <a:lnTo>
                      <a:pt x="0" y="16859"/>
                    </a:lnTo>
                    <a:lnTo>
                      <a:pt x="97" y="16716"/>
                    </a:lnTo>
                    <a:close/>
                  </a:path>
                </a:pathLst>
              </a:custGeom>
              <a:solidFill>
                <a:srgbClr val="939598"/>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1AE208F1-BAF6-1E63-E1ED-0AE6351C5C1A}"/>
                </a:ext>
              </a:extLst>
            </p:cNvPr>
            <p:cNvGrpSpPr/>
            <p:nvPr/>
          </p:nvGrpSpPr>
          <p:grpSpPr>
            <a:xfrm>
              <a:off x="4536940" y="1831721"/>
              <a:ext cx="6052097" cy="1845550"/>
              <a:chOff x="332936" y="2687679"/>
              <a:chExt cx="2926080" cy="1845550"/>
            </a:xfrm>
          </p:grpSpPr>
          <p:sp>
            <p:nvSpPr>
              <p:cNvPr id="85" name="TextBox 84">
                <a:extLst>
                  <a:ext uri="{FF2B5EF4-FFF2-40B4-BE49-F238E27FC236}">
                    <a16:creationId xmlns:a16="http://schemas.microsoft.com/office/drawing/2014/main" id="{16BE441C-99A7-774E-65D7-F5B292CA4D9F}"/>
                  </a:ext>
                </a:extLst>
              </p:cNvPr>
              <p:cNvSpPr txBox="1"/>
              <p:nvPr/>
            </p:nvSpPr>
            <p:spPr>
              <a:xfrm>
                <a:off x="332936" y="2687679"/>
                <a:ext cx="2926080" cy="401752"/>
              </a:xfrm>
              <a:prstGeom prst="rect">
                <a:avLst/>
              </a:prstGeom>
              <a:noFill/>
            </p:spPr>
            <p:txBody>
              <a:bodyPr wrap="square" lIns="0" rIns="0" rtlCol="0" anchor="b">
                <a:spAutoFit/>
              </a:bodyPr>
              <a:lstStyle/>
              <a:p>
                <a:pPr algn="ctr"/>
                <a:r>
                  <a:rPr lang="en-US" sz="2400" b="1" dirty="0" smtClean="0"/>
                  <a:t>INTRODUCTION</a:t>
                </a:r>
              </a:p>
            </p:txBody>
          </p:sp>
          <p:sp>
            <p:nvSpPr>
              <p:cNvPr id="86" name="TextBox 85">
                <a:extLst>
                  <a:ext uri="{FF2B5EF4-FFF2-40B4-BE49-F238E27FC236}">
                    <a16:creationId xmlns:a16="http://schemas.microsoft.com/office/drawing/2014/main" id="{7550EF38-59E8-7B89-813E-8FB347872C0B}"/>
                  </a:ext>
                </a:extLst>
              </p:cNvPr>
              <p:cNvSpPr txBox="1"/>
              <p:nvPr/>
            </p:nvSpPr>
            <p:spPr>
              <a:xfrm>
                <a:off x="332936" y="3086922"/>
                <a:ext cx="2926080" cy="1446307"/>
              </a:xfrm>
              <a:prstGeom prst="rect">
                <a:avLst/>
              </a:prstGeom>
              <a:noFill/>
            </p:spPr>
            <p:txBody>
              <a:bodyPr wrap="square" lIns="0" rIns="0" rtlCol="0" anchor="t">
                <a:spAutoFit/>
              </a:bodyPr>
              <a:lstStyle/>
              <a:p>
                <a:pPr algn="just">
                  <a:spcAft>
                    <a:spcPts val="1200"/>
                  </a:spcAft>
                </a:pPr>
                <a:r>
                  <a:rPr lang="en-US" sz="1700" dirty="0" smtClean="0">
                    <a:cs typeface="Times New Roman" panose="02020603050405020304" pitchFamily="18" charset="0"/>
                  </a:rPr>
                  <a:t>Visual impairments, such as blindness or weak eyesight, pose significant challenges in identifying medications for individuals. This presentation focuses on utilizing TensorFlow, a powerful machine learning framework, to develop a pill detection model. The aim is to assist people with visual impairments in accurately identifying and differentiating various pills for improved medication management and safety.</a:t>
                </a:r>
              </a:p>
            </p:txBody>
          </p:sp>
        </p:grpSp>
      </p:grpSp>
    </p:spTree>
    <p:extLst>
      <p:ext uri="{BB962C8B-B14F-4D97-AF65-F5344CB8AC3E}">
        <p14:creationId xmlns:p14="http://schemas.microsoft.com/office/powerpoint/2010/main" val="2120143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omputer monitor and keyboard&#10;&#10;Description automatically generated with low confidence">
            <a:extLst>
              <a:ext uri="{FF2B5EF4-FFF2-40B4-BE49-F238E27FC236}">
                <a16:creationId xmlns:a16="http://schemas.microsoft.com/office/drawing/2014/main" id="{70C9BEB4-05E5-B297-32CB-16EF815F0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2C2BFAE1-45D3-4B3B-81D2-0BF25FA84FB8}"/>
              </a:ext>
            </a:extLst>
          </p:cNvPr>
          <p:cNvSpPr txBox="1">
            <a:spLocks/>
          </p:cNvSpPr>
          <p:nvPr/>
        </p:nvSpPr>
        <p:spPr>
          <a:xfrm>
            <a:off x="628650" y="106331"/>
            <a:ext cx="8515350" cy="739056"/>
          </a:xfrm>
          <a:prstGeom prst="rect">
            <a:avLst/>
          </a:prstGeom>
        </p:spPr>
        <p:txBody>
          <a:bodyPr rIns="0">
            <a:no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a:lnSpc>
                <a:spcPts val="4000"/>
              </a:lnSpc>
              <a:spcBef>
                <a:spcPts val="1200"/>
              </a:spcBef>
              <a:spcAft>
                <a:spcPts val="1200"/>
              </a:spcAft>
            </a:pPr>
            <a:r>
              <a:rPr lang="en-US" dirty="0"/>
              <a:t>TensorFlow </a:t>
            </a:r>
            <a:r>
              <a:rPr lang="en-US" dirty="0" smtClean="0"/>
              <a:t>Overview:</a:t>
            </a:r>
            <a:endParaRPr lang="en-US" dirty="0"/>
          </a:p>
          <a:p>
            <a:pPr marL="0" marR="0" lvl="0" indent="0" algn="l" defTabSz="914400" rtl="0" eaLnBrk="1" fontAlgn="auto" latinLnBrk="0" hangingPunct="1">
              <a:lnSpc>
                <a:spcPts val="4000"/>
              </a:lnSpc>
              <a:spcBef>
                <a:spcPts val="1200"/>
              </a:spcBef>
              <a:spcAft>
                <a:spcPts val="1200"/>
              </a:spcAft>
              <a:buClrTx/>
              <a:buSzTx/>
              <a:buFontTx/>
              <a:buNone/>
              <a:tabLst/>
              <a:defRPr/>
            </a:pPr>
            <a:endParaRPr kumimoji="0" lang="en-US" sz="3600" b="1" i="0" u="none" strike="noStrike" kern="1200" cap="none" spc="0" normalizeH="0" baseline="0" noProof="0" dirty="0">
              <a:ln>
                <a:noFill/>
              </a:ln>
              <a:solidFill>
                <a:sysClr val="windowText" lastClr="000000"/>
              </a:solidFill>
              <a:effectLst/>
              <a:uLnTx/>
              <a:uFillTx/>
              <a:latin typeface="Helvetica" panose="020B0500000000000000" pitchFamily="34" charset="0"/>
              <a:ea typeface="+mj-ea"/>
              <a:cs typeface="+mj-cs"/>
            </a:endParaRPr>
          </a:p>
        </p:txBody>
      </p:sp>
      <p:sp>
        <p:nvSpPr>
          <p:cNvPr id="17" name="TextBox 16">
            <a:extLst>
              <a:ext uri="{FF2B5EF4-FFF2-40B4-BE49-F238E27FC236}">
                <a16:creationId xmlns:a16="http://schemas.microsoft.com/office/drawing/2014/main" id="{736BCB29-8A38-9C71-E708-2FA7A2C8D17C}"/>
              </a:ext>
            </a:extLst>
          </p:cNvPr>
          <p:cNvSpPr txBox="1"/>
          <p:nvPr/>
        </p:nvSpPr>
        <p:spPr>
          <a:xfrm>
            <a:off x="359798" y="1252029"/>
            <a:ext cx="4408847" cy="3200876"/>
          </a:xfrm>
          <a:prstGeom prst="rect">
            <a:avLst/>
          </a:prstGeom>
          <a:noFill/>
        </p:spPr>
        <p:txBody>
          <a:bodyPr wrap="square" lIns="0" rIns="0" rtlCol="0" anchor="t">
            <a:spAutoFit/>
          </a:bodyPr>
          <a:lstStyle/>
          <a:p>
            <a:pPr>
              <a:spcAft>
                <a:spcPts val="1200"/>
              </a:spcAft>
            </a:pPr>
            <a:r>
              <a:rPr lang="en-US" sz="2000" b="1" dirty="0" smtClean="0">
                <a:cs typeface="Times New Roman" panose="02020603050405020304" pitchFamily="18" charset="0"/>
              </a:rPr>
              <a:t>TensorFlow is an open-source machine learning framework developed by Google. It provides a comprehensive set of tools and libraries for building and training deep learning models. Leveraging TensorFlow, we can develop a robust pill detection model capable of accurately classifying different types of pills based on their visual features.</a:t>
            </a:r>
          </a:p>
          <a:p>
            <a:pPr marL="0" marR="0" lvl="0" indent="0" algn="just" defTabSz="914400" eaLnBrk="1" fontAlgn="auto" latinLnBrk="0" hangingPunct="1">
              <a:lnSpc>
                <a:spcPct val="100000"/>
              </a:lnSpc>
              <a:spcBef>
                <a:spcPts val="0"/>
              </a:spcBef>
              <a:spcAft>
                <a:spcPts val="1200"/>
              </a:spcAft>
              <a:buClrTx/>
              <a:buSzTx/>
              <a:buFontTx/>
              <a:buNone/>
              <a:tabLst/>
              <a:defRPr/>
            </a:pPr>
            <a:endParaRPr kumimoji="0" lang="en-US" sz="1200" b="0" i="0" u="none" strike="noStrike" kern="0" cap="none" spc="0" normalizeH="0" baseline="0" noProof="1">
              <a:ln>
                <a:noFill/>
              </a:ln>
              <a:solidFill>
                <a:prstClr val="black">
                  <a:lumMod val="65000"/>
                  <a:lumOff val="35000"/>
                </a:prstClr>
              </a:solidFill>
              <a:effectLst/>
              <a:uLnTx/>
              <a:uFillTx/>
            </a:endParaRPr>
          </a:p>
        </p:txBody>
      </p:sp>
      <p:pic>
        <p:nvPicPr>
          <p:cNvPr id="1026" name="Picture 2" descr="https://miro.medium.com/v2/resize:fit:1050/0*QGUYjCiBuJs53qI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8515" y="1016000"/>
            <a:ext cx="6243485" cy="328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400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991489" y="1809137"/>
            <a:ext cx="10010807" cy="3521640"/>
            <a:chOff x="322896" y="2185987"/>
            <a:chExt cx="8498208" cy="2486027"/>
          </a:xfrm>
        </p:grpSpPr>
        <p:sp>
          <p:nvSpPr>
            <p:cNvPr id="26" name="Shape">
              <a:extLst>
                <a:ext uri="{FF2B5EF4-FFF2-40B4-BE49-F238E27FC236}">
                  <a16:creationId xmlns:a16="http://schemas.microsoft.com/office/drawing/2014/main" id="{3588542B-F26E-C2D4-6714-51D34A89F9F3}"/>
                </a:ext>
              </a:extLst>
            </p:cNvPr>
            <p:cNvSpPr/>
            <p:nvPr/>
          </p:nvSpPr>
          <p:spPr>
            <a:xfrm>
              <a:off x="322896" y="2243137"/>
              <a:ext cx="735333" cy="735332"/>
            </a:xfrm>
            <a:custGeom>
              <a:avLst/>
              <a:gdLst/>
              <a:ahLst/>
              <a:cxnLst>
                <a:cxn ang="0">
                  <a:pos x="wd2" y="hd2"/>
                </a:cxn>
                <a:cxn ang="5400000">
                  <a:pos x="wd2" y="hd2"/>
                </a:cxn>
                <a:cxn ang="10800000">
                  <a:pos x="wd2" y="hd2"/>
                </a:cxn>
                <a:cxn ang="16200000">
                  <a:pos x="wd2" y="hd2"/>
                </a:cxn>
              </a:cxnLst>
              <a:rect l="0" t="0" r="r" b="b"/>
              <a:pathLst>
                <a:path w="21600" h="21600" extrusionOk="0">
                  <a:moveTo>
                    <a:pt x="18242" y="0"/>
                  </a:moveTo>
                  <a:lnTo>
                    <a:pt x="3358" y="0"/>
                  </a:lnTo>
                  <a:cubicBezTo>
                    <a:pt x="1511" y="0"/>
                    <a:pt x="0" y="1511"/>
                    <a:pt x="0" y="3358"/>
                  </a:cubicBezTo>
                  <a:lnTo>
                    <a:pt x="0" y="18242"/>
                  </a:lnTo>
                  <a:cubicBezTo>
                    <a:pt x="0" y="20089"/>
                    <a:pt x="1511" y="21600"/>
                    <a:pt x="3358" y="21600"/>
                  </a:cubicBezTo>
                  <a:lnTo>
                    <a:pt x="18242" y="21600"/>
                  </a:lnTo>
                  <a:cubicBezTo>
                    <a:pt x="20089" y="21600"/>
                    <a:pt x="21600" y="20089"/>
                    <a:pt x="21600" y="18242"/>
                  </a:cubicBezTo>
                  <a:lnTo>
                    <a:pt x="21600" y="3358"/>
                  </a:lnTo>
                  <a:cubicBezTo>
                    <a:pt x="21600" y="1511"/>
                    <a:pt x="20089" y="0"/>
                    <a:pt x="18242" y="0"/>
                  </a:cubicBezTo>
                  <a:close/>
                </a:path>
              </a:pathLst>
            </a:custGeom>
            <a:solidFill>
              <a:srgbClr val="F7931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7" name="Shape">
              <a:extLst>
                <a:ext uri="{FF2B5EF4-FFF2-40B4-BE49-F238E27FC236}">
                  <a16:creationId xmlns:a16="http://schemas.microsoft.com/office/drawing/2014/main" id="{9FFA0D44-4A10-A7F2-FA6A-B2FD376D51ED}"/>
                </a:ext>
              </a:extLst>
            </p:cNvPr>
            <p:cNvSpPr/>
            <p:nvPr/>
          </p:nvSpPr>
          <p:spPr>
            <a:xfrm>
              <a:off x="322896" y="3062287"/>
              <a:ext cx="735333" cy="735332"/>
            </a:xfrm>
            <a:custGeom>
              <a:avLst/>
              <a:gdLst/>
              <a:ahLst/>
              <a:cxnLst>
                <a:cxn ang="0">
                  <a:pos x="wd2" y="hd2"/>
                </a:cxn>
                <a:cxn ang="5400000">
                  <a:pos x="wd2" y="hd2"/>
                </a:cxn>
                <a:cxn ang="10800000">
                  <a:pos x="wd2" y="hd2"/>
                </a:cxn>
                <a:cxn ang="16200000">
                  <a:pos x="wd2" y="hd2"/>
                </a:cxn>
              </a:cxnLst>
              <a:rect l="0" t="0" r="r" b="b"/>
              <a:pathLst>
                <a:path w="21600" h="21600" extrusionOk="0">
                  <a:moveTo>
                    <a:pt x="18242" y="0"/>
                  </a:moveTo>
                  <a:lnTo>
                    <a:pt x="3358" y="0"/>
                  </a:lnTo>
                  <a:cubicBezTo>
                    <a:pt x="1511" y="0"/>
                    <a:pt x="0" y="1511"/>
                    <a:pt x="0" y="3358"/>
                  </a:cubicBezTo>
                  <a:lnTo>
                    <a:pt x="0" y="18242"/>
                  </a:lnTo>
                  <a:cubicBezTo>
                    <a:pt x="0" y="20089"/>
                    <a:pt x="1511" y="21600"/>
                    <a:pt x="3358" y="21600"/>
                  </a:cubicBezTo>
                  <a:lnTo>
                    <a:pt x="18242" y="21600"/>
                  </a:lnTo>
                  <a:cubicBezTo>
                    <a:pt x="20089" y="21600"/>
                    <a:pt x="21600" y="20089"/>
                    <a:pt x="21600" y="18242"/>
                  </a:cubicBezTo>
                  <a:lnTo>
                    <a:pt x="21600" y="3358"/>
                  </a:lnTo>
                  <a:cubicBezTo>
                    <a:pt x="21600" y="1511"/>
                    <a:pt x="20089" y="0"/>
                    <a:pt x="18242" y="0"/>
                  </a:cubicBez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8" name="Shape">
              <a:extLst>
                <a:ext uri="{FF2B5EF4-FFF2-40B4-BE49-F238E27FC236}">
                  <a16:creationId xmlns:a16="http://schemas.microsoft.com/office/drawing/2014/main" id="{BF6475EF-E679-856F-DE6A-956813F3B658}"/>
                </a:ext>
              </a:extLst>
            </p:cNvPr>
            <p:cNvSpPr/>
            <p:nvPr/>
          </p:nvSpPr>
          <p:spPr>
            <a:xfrm>
              <a:off x="3328987" y="2185987"/>
              <a:ext cx="2486027" cy="2486027"/>
            </a:xfrm>
            <a:custGeom>
              <a:avLst/>
              <a:gdLst/>
              <a:ahLst/>
              <a:cxnLst>
                <a:cxn ang="0">
                  <a:pos x="wd2" y="hd2"/>
                </a:cxn>
                <a:cxn ang="5400000">
                  <a:pos x="wd2" y="hd2"/>
                </a:cxn>
                <a:cxn ang="10800000">
                  <a:pos x="wd2" y="hd2"/>
                </a:cxn>
                <a:cxn ang="16200000">
                  <a:pos x="wd2" y="hd2"/>
                </a:cxn>
              </a:cxnLst>
              <a:rect l="0" t="0" r="r" b="b"/>
              <a:pathLst>
                <a:path w="21600" h="21600" extrusionOk="0">
                  <a:moveTo>
                    <a:pt x="18240" y="0"/>
                  </a:moveTo>
                  <a:lnTo>
                    <a:pt x="3360" y="0"/>
                  </a:lnTo>
                  <a:cubicBezTo>
                    <a:pt x="1515" y="0"/>
                    <a:pt x="0" y="1514"/>
                    <a:pt x="0" y="3360"/>
                  </a:cubicBezTo>
                  <a:lnTo>
                    <a:pt x="0" y="18240"/>
                  </a:lnTo>
                  <a:cubicBezTo>
                    <a:pt x="0" y="20086"/>
                    <a:pt x="1514" y="21600"/>
                    <a:pt x="3360" y="21600"/>
                  </a:cubicBezTo>
                  <a:lnTo>
                    <a:pt x="18240" y="21600"/>
                  </a:lnTo>
                  <a:cubicBezTo>
                    <a:pt x="20085" y="21600"/>
                    <a:pt x="21600" y="20086"/>
                    <a:pt x="21600" y="18240"/>
                  </a:cubicBezTo>
                  <a:lnTo>
                    <a:pt x="21600" y="3360"/>
                  </a:lnTo>
                  <a:cubicBezTo>
                    <a:pt x="21592" y="1514"/>
                    <a:pt x="20085" y="0"/>
                    <a:pt x="18240" y="0"/>
                  </a:cubicBezTo>
                  <a:close/>
                </a:path>
              </a:pathLst>
            </a:custGeom>
            <a:solidFill>
              <a:srgbClr val="063951"/>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9" name="Shape">
              <a:extLst>
                <a:ext uri="{FF2B5EF4-FFF2-40B4-BE49-F238E27FC236}">
                  <a16:creationId xmlns:a16="http://schemas.microsoft.com/office/drawing/2014/main" id="{87AD21ED-8AAF-E3C4-CE6D-8C2E73194D7A}"/>
                </a:ext>
              </a:extLst>
            </p:cNvPr>
            <p:cNvSpPr/>
            <p:nvPr/>
          </p:nvSpPr>
          <p:spPr>
            <a:xfrm>
              <a:off x="322896" y="3881437"/>
              <a:ext cx="735333" cy="735332"/>
            </a:xfrm>
            <a:custGeom>
              <a:avLst/>
              <a:gdLst/>
              <a:ahLst/>
              <a:cxnLst>
                <a:cxn ang="0">
                  <a:pos x="wd2" y="hd2"/>
                </a:cxn>
                <a:cxn ang="5400000">
                  <a:pos x="wd2" y="hd2"/>
                </a:cxn>
                <a:cxn ang="10800000">
                  <a:pos x="wd2" y="hd2"/>
                </a:cxn>
                <a:cxn ang="16200000">
                  <a:pos x="wd2" y="hd2"/>
                </a:cxn>
              </a:cxnLst>
              <a:rect l="0" t="0" r="r" b="b"/>
              <a:pathLst>
                <a:path w="21600" h="21600" extrusionOk="0">
                  <a:moveTo>
                    <a:pt x="18242" y="0"/>
                  </a:moveTo>
                  <a:lnTo>
                    <a:pt x="3358" y="0"/>
                  </a:lnTo>
                  <a:cubicBezTo>
                    <a:pt x="1511" y="0"/>
                    <a:pt x="0" y="1511"/>
                    <a:pt x="0" y="3358"/>
                  </a:cubicBezTo>
                  <a:lnTo>
                    <a:pt x="0" y="18242"/>
                  </a:lnTo>
                  <a:cubicBezTo>
                    <a:pt x="0" y="20089"/>
                    <a:pt x="1511" y="21600"/>
                    <a:pt x="3358" y="21600"/>
                  </a:cubicBezTo>
                  <a:lnTo>
                    <a:pt x="18242" y="21600"/>
                  </a:lnTo>
                  <a:cubicBezTo>
                    <a:pt x="20089" y="21600"/>
                    <a:pt x="21600" y="20089"/>
                    <a:pt x="21600" y="18242"/>
                  </a:cubicBezTo>
                  <a:lnTo>
                    <a:pt x="21600" y="3358"/>
                  </a:lnTo>
                  <a:cubicBezTo>
                    <a:pt x="21600" y="1511"/>
                    <a:pt x="20089" y="0"/>
                    <a:pt x="18242" y="0"/>
                  </a:cubicBezTo>
                  <a:close/>
                </a:path>
              </a:pathLst>
            </a:custGeom>
            <a:solidFill>
              <a:srgbClr val="A2B96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0" name="Shape">
              <a:extLst>
                <a:ext uri="{FF2B5EF4-FFF2-40B4-BE49-F238E27FC236}">
                  <a16:creationId xmlns:a16="http://schemas.microsoft.com/office/drawing/2014/main" id="{4889E9F9-7263-278F-1552-C647CC78BEF0}"/>
                </a:ext>
              </a:extLst>
            </p:cNvPr>
            <p:cNvSpPr/>
            <p:nvPr/>
          </p:nvSpPr>
          <p:spPr>
            <a:xfrm>
              <a:off x="8085771" y="3881437"/>
              <a:ext cx="735333" cy="735332"/>
            </a:xfrm>
            <a:custGeom>
              <a:avLst/>
              <a:gdLst/>
              <a:ahLst/>
              <a:cxnLst>
                <a:cxn ang="0">
                  <a:pos x="wd2" y="hd2"/>
                </a:cxn>
                <a:cxn ang="5400000">
                  <a:pos x="wd2" y="hd2"/>
                </a:cxn>
                <a:cxn ang="10800000">
                  <a:pos x="wd2" y="hd2"/>
                </a:cxn>
                <a:cxn ang="16200000">
                  <a:pos x="wd2" y="hd2"/>
                </a:cxn>
              </a:cxnLst>
              <a:rect l="0" t="0" r="r" b="b"/>
              <a:pathLst>
                <a:path w="21600" h="21600" extrusionOk="0">
                  <a:moveTo>
                    <a:pt x="3358" y="21600"/>
                  </a:moveTo>
                  <a:lnTo>
                    <a:pt x="18242" y="21600"/>
                  </a:lnTo>
                  <a:cubicBezTo>
                    <a:pt x="20089" y="21600"/>
                    <a:pt x="21600" y="20089"/>
                    <a:pt x="21600" y="18242"/>
                  </a:cubicBezTo>
                  <a:lnTo>
                    <a:pt x="21600" y="3358"/>
                  </a:lnTo>
                  <a:cubicBezTo>
                    <a:pt x="21600" y="1511"/>
                    <a:pt x="20089" y="0"/>
                    <a:pt x="18242" y="0"/>
                  </a:cubicBezTo>
                  <a:lnTo>
                    <a:pt x="3358" y="0"/>
                  </a:lnTo>
                  <a:cubicBezTo>
                    <a:pt x="1511" y="0"/>
                    <a:pt x="0" y="1511"/>
                    <a:pt x="0" y="3358"/>
                  </a:cubicBezTo>
                  <a:lnTo>
                    <a:pt x="0" y="18242"/>
                  </a:lnTo>
                  <a:cubicBezTo>
                    <a:pt x="0" y="20089"/>
                    <a:pt x="1511" y="21600"/>
                    <a:pt x="3358" y="21600"/>
                  </a:cubicBezTo>
                  <a:close/>
                </a:path>
              </a:pathLst>
            </a:custGeom>
            <a:solidFill>
              <a:srgbClr val="A2B96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1" name="Shape">
              <a:extLst>
                <a:ext uri="{FF2B5EF4-FFF2-40B4-BE49-F238E27FC236}">
                  <a16:creationId xmlns:a16="http://schemas.microsoft.com/office/drawing/2014/main" id="{799B9B5C-3EB1-F2BA-716B-599F7D4C765B}"/>
                </a:ext>
              </a:extLst>
            </p:cNvPr>
            <p:cNvSpPr/>
            <p:nvPr/>
          </p:nvSpPr>
          <p:spPr>
            <a:xfrm>
              <a:off x="8085771" y="3062287"/>
              <a:ext cx="735333" cy="735332"/>
            </a:xfrm>
            <a:custGeom>
              <a:avLst/>
              <a:gdLst/>
              <a:ahLst/>
              <a:cxnLst>
                <a:cxn ang="0">
                  <a:pos x="wd2" y="hd2"/>
                </a:cxn>
                <a:cxn ang="5400000">
                  <a:pos x="wd2" y="hd2"/>
                </a:cxn>
                <a:cxn ang="10800000">
                  <a:pos x="wd2" y="hd2"/>
                </a:cxn>
                <a:cxn ang="16200000">
                  <a:pos x="wd2" y="hd2"/>
                </a:cxn>
              </a:cxnLst>
              <a:rect l="0" t="0" r="r" b="b"/>
              <a:pathLst>
                <a:path w="21600" h="21600" extrusionOk="0">
                  <a:moveTo>
                    <a:pt x="3358" y="21600"/>
                  </a:moveTo>
                  <a:lnTo>
                    <a:pt x="18242" y="21600"/>
                  </a:lnTo>
                  <a:cubicBezTo>
                    <a:pt x="20089" y="21600"/>
                    <a:pt x="21600" y="20089"/>
                    <a:pt x="21600" y="18242"/>
                  </a:cubicBezTo>
                  <a:lnTo>
                    <a:pt x="21600" y="3358"/>
                  </a:lnTo>
                  <a:cubicBezTo>
                    <a:pt x="21600" y="1511"/>
                    <a:pt x="20089" y="0"/>
                    <a:pt x="18242" y="0"/>
                  </a:cubicBezTo>
                  <a:lnTo>
                    <a:pt x="3358" y="0"/>
                  </a:lnTo>
                  <a:cubicBezTo>
                    <a:pt x="1511" y="0"/>
                    <a:pt x="0" y="1511"/>
                    <a:pt x="0" y="3358"/>
                  </a:cubicBezTo>
                  <a:lnTo>
                    <a:pt x="0" y="18242"/>
                  </a:lnTo>
                  <a:cubicBezTo>
                    <a:pt x="0" y="20089"/>
                    <a:pt x="1511" y="21600"/>
                    <a:pt x="3358" y="21600"/>
                  </a:cubicBez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2" name="Shape">
              <a:extLst>
                <a:ext uri="{FF2B5EF4-FFF2-40B4-BE49-F238E27FC236}">
                  <a16:creationId xmlns:a16="http://schemas.microsoft.com/office/drawing/2014/main" id="{67D742A1-4E09-76AF-3AC7-43309AE2B561}"/>
                </a:ext>
              </a:extLst>
            </p:cNvPr>
            <p:cNvSpPr/>
            <p:nvPr/>
          </p:nvSpPr>
          <p:spPr>
            <a:xfrm>
              <a:off x="8085771" y="2243137"/>
              <a:ext cx="735333" cy="735332"/>
            </a:xfrm>
            <a:custGeom>
              <a:avLst/>
              <a:gdLst/>
              <a:ahLst/>
              <a:cxnLst>
                <a:cxn ang="0">
                  <a:pos x="wd2" y="hd2"/>
                </a:cxn>
                <a:cxn ang="5400000">
                  <a:pos x="wd2" y="hd2"/>
                </a:cxn>
                <a:cxn ang="10800000">
                  <a:pos x="wd2" y="hd2"/>
                </a:cxn>
                <a:cxn ang="16200000">
                  <a:pos x="wd2" y="hd2"/>
                </a:cxn>
              </a:cxnLst>
              <a:rect l="0" t="0" r="r" b="b"/>
              <a:pathLst>
                <a:path w="21600" h="21600" extrusionOk="0">
                  <a:moveTo>
                    <a:pt x="3358" y="21600"/>
                  </a:moveTo>
                  <a:lnTo>
                    <a:pt x="18242" y="21600"/>
                  </a:lnTo>
                  <a:cubicBezTo>
                    <a:pt x="20089" y="21600"/>
                    <a:pt x="21600" y="20089"/>
                    <a:pt x="21600" y="18242"/>
                  </a:cubicBezTo>
                  <a:lnTo>
                    <a:pt x="21600" y="3358"/>
                  </a:lnTo>
                  <a:cubicBezTo>
                    <a:pt x="21600" y="1511"/>
                    <a:pt x="20089" y="0"/>
                    <a:pt x="18242" y="0"/>
                  </a:cubicBezTo>
                  <a:lnTo>
                    <a:pt x="3358" y="0"/>
                  </a:lnTo>
                  <a:cubicBezTo>
                    <a:pt x="1511" y="0"/>
                    <a:pt x="0" y="1511"/>
                    <a:pt x="0" y="3358"/>
                  </a:cubicBezTo>
                  <a:lnTo>
                    <a:pt x="0" y="18242"/>
                  </a:lnTo>
                  <a:cubicBezTo>
                    <a:pt x="0" y="20089"/>
                    <a:pt x="1511" y="21600"/>
                    <a:pt x="3358" y="21600"/>
                  </a:cubicBezTo>
                  <a:close/>
                </a:path>
              </a:pathLst>
            </a:custGeom>
            <a:solidFill>
              <a:srgbClr val="F7931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3" name="Rectangle">
              <a:extLst>
                <a:ext uri="{FF2B5EF4-FFF2-40B4-BE49-F238E27FC236}">
                  <a16:creationId xmlns:a16="http://schemas.microsoft.com/office/drawing/2014/main" id="{2E7568CE-B2CB-AEB0-69D0-349F28B32117}"/>
                </a:ext>
              </a:extLst>
            </p:cNvPr>
            <p:cNvSpPr/>
            <p:nvPr/>
          </p:nvSpPr>
          <p:spPr>
            <a:xfrm>
              <a:off x="1157765" y="3273914"/>
              <a:ext cx="2065972" cy="322898"/>
            </a:xfrm>
            <a:prstGeom prst="rect">
              <a:avLst/>
            </a:pr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4" name="Shape">
              <a:extLst>
                <a:ext uri="{FF2B5EF4-FFF2-40B4-BE49-F238E27FC236}">
                  <a16:creationId xmlns:a16="http://schemas.microsoft.com/office/drawing/2014/main" id="{89FA1E37-86AD-DC09-A93B-60B259AD7ABA}"/>
                </a:ext>
              </a:extLst>
            </p:cNvPr>
            <p:cNvSpPr/>
            <p:nvPr/>
          </p:nvSpPr>
          <p:spPr>
            <a:xfrm>
              <a:off x="1157765" y="2445239"/>
              <a:ext cx="2065972" cy="767716"/>
            </a:xfrm>
            <a:custGeom>
              <a:avLst/>
              <a:gdLst/>
              <a:ahLst/>
              <a:cxnLst>
                <a:cxn ang="0">
                  <a:pos x="wd2" y="hd2"/>
                </a:cxn>
                <a:cxn ang="5400000">
                  <a:pos x="wd2" y="hd2"/>
                </a:cxn>
                <a:cxn ang="10800000">
                  <a:pos x="wd2" y="hd2"/>
                </a:cxn>
                <a:cxn ang="16200000">
                  <a:pos x="wd2" y="hd2"/>
                </a:cxn>
              </a:cxnLst>
              <a:rect l="0" t="0" r="r" b="b"/>
              <a:pathLst>
                <a:path w="21600" h="21600" extrusionOk="0">
                  <a:moveTo>
                    <a:pt x="20126" y="21600"/>
                  </a:moveTo>
                  <a:cubicBezTo>
                    <a:pt x="18742" y="21600"/>
                    <a:pt x="17248" y="21386"/>
                    <a:pt x="15794" y="19644"/>
                  </a:cubicBezTo>
                  <a:cubicBezTo>
                    <a:pt x="15625" y="19429"/>
                    <a:pt x="15436" y="19215"/>
                    <a:pt x="15227" y="18920"/>
                  </a:cubicBezTo>
                  <a:cubicBezTo>
                    <a:pt x="14350" y="17795"/>
                    <a:pt x="13514" y="16481"/>
                    <a:pt x="12717" y="15222"/>
                  </a:cubicBezTo>
                  <a:cubicBezTo>
                    <a:pt x="11572" y="13426"/>
                    <a:pt x="10496" y="11711"/>
                    <a:pt x="9341" y="10612"/>
                  </a:cubicBezTo>
                  <a:cubicBezTo>
                    <a:pt x="7997" y="9326"/>
                    <a:pt x="6543" y="9138"/>
                    <a:pt x="5298" y="9112"/>
                  </a:cubicBezTo>
                  <a:cubicBezTo>
                    <a:pt x="3167" y="9085"/>
                    <a:pt x="1534" y="9085"/>
                    <a:pt x="0" y="9085"/>
                  </a:cubicBezTo>
                  <a:lnTo>
                    <a:pt x="0" y="0"/>
                  </a:lnTo>
                  <a:cubicBezTo>
                    <a:pt x="1534" y="0"/>
                    <a:pt x="3167" y="0"/>
                    <a:pt x="5308" y="27"/>
                  </a:cubicBezTo>
                  <a:cubicBezTo>
                    <a:pt x="6841" y="27"/>
                    <a:pt x="8654" y="295"/>
                    <a:pt x="10486" y="2037"/>
                  </a:cubicBezTo>
                  <a:cubicBezTo>
                    <a:pt x="11940" y="3430"/>
                    <a:pt x="13205" y="5440"/>
                    <a:pt x="14430" y="7370"/>
                  </a:cubicBezTo>
                  <a:cubicBezTo>
                    <a:pt x="15207" y="8602"/>
                    <a:pt x="15944" y="9755"/>
                    <a:pt x="16690" y="10720"/>
                  </a:cubicBezTo>
                  <a:cubicBezTo>
                    <a:pt x="16880" y="10961"/>
                    <a:pt x="17029" y="11148"/>
                    <a:pt x="17168" y="11309"/>
                  </a:cubicBezTo>
                  <a:cubicBezTo>
                    <a:pt x="18214" y="12542"/>
                    <a:pt x="19429" y="12515"/>
                    <a:pt x="20833" y="12462"/>
                  </a:cubicBezTo>
                  <a:cubicBezTo>
                    <a:pt x="21092" y="12462"/>
                    <a:pt x="21341" y="12435"/>
                    <a:pt x="21600" y="12435"/>
                  </a:cubicBezTo>
                  <a:lnTo>
                    <a:pt x="21600" y="21520"/>
                  </a:lnTo>
                  <a:cubicBezTo>
                    <a:pt x="21361" y="21520"/>
                    <a:pt x="21112" y="21520"/>
                    <a:pt x="20873" y="21546"/>
                  </a:cubicBezTo>
                  <a:cubicBezTo>
                    <a:pt x="20624" y="21600"/>
                    <a:pt x="20385" y="21600"/>
                    <a:pt x="20126" y="21600"/>
                  </a:cubicBezTo>
                  <a:close/>
                </a:path>
              </a:pathLst>
            </a:custGeom>
            <a:solidFill>
              <a:srgbClr val="F7931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5" name="Shape">
              <a:extLst>
                <a:ext uri="{FF2B5EF4-FFF2-40B4-BE49-F238E27FC236}">
                  <a16:creationId xmlns:a16="http://schemas.microsoft.com/office/drawing/2014/main" id="{48BB3F0B-66C6-3767-145A-A952DD884B58}"/>
                </a:ext>
              </a:extLst>
            </p:cNvPr>
            <p:cNvSpPr/>
            <p:nvPr/>
          </p:nvSpPr>
          <p:spPr>
            <a:xfrm>
              <a:off x="1158712" y="3645389"/>
              <a:ext cx="2065025" cy="767374"/>
            </a:xfrm>
            <a:custGeom>
              <a:avLst/>
              <a:gdLst/>
              <a:ahLst/>
              <a:cxnLst>
                <a:cxn ang="0">
                  <a:pos x="wd2" y="hd2"/>
                </a:cxn>
                <a:cxn ang="5400000">
                  <a:pos x="wd2" y="hd2"/>
                </a:cxn>
                <a:cxn ang="10800000">
                  <a:pos x="wd2" y="hd2"/>
                </a:cxn>
                <a:cxn ang="16200000">
                  <a:pos x="wd2" y="hd2"/>
                </a:cxn>
              </a:cxnLst>
              <a:rect l="0" t="0" r="r" b="b"/>
              <a:pathLst>
                <a:path w="21600" h="21510" extrusionOk="0">
                  <a:moveTo>
                    <a:pt x="0" y="21510"/>
                  </a:moveTo>
                  <a:lnTo>
                    <a:pt x="0" y="12459"/>
                  </a:lnTo>
                  <a:cubicBezTo>
                    <a:pt x="1534" y="12459"/>
                    <a:pt x="3168" y="12459"/>
                    <a:pt x="5300" y="12432"/>
                  </a:cubicBezTo>
                  <a:cubicBezTo>
                    <a:pt x="6546" y="12432"/>
                    <a:pt x="8000" y="12245"/>
                    <a:pt x="9345" y="10937"/>
                  </a:cubicBezTo>
                  <a:cubicBezTo>
                    <a:pt x="10501" y="9842"/>
                    <a:pt x="11577" y="8133"/>
                    <a:pt x="12723" y="6345"/>
                  </a:cubicBezTo>
                  <a:cubicBezTo>
                    <a:pt x="13530" y="5090"/>
                    <a:pt x="14357" y="3781"/>
                    <a:pt x="15234" y="2660"/>
                  </a:cubicBezTo>
                  <a:cubicBezTo>
                    <a:pt x="15453" y="2366"/>
                    <a:pt x="15632" y="2153"/>
                    <a:pt x="15802" y="1939"/>
                  </a:cubicBezTo>
                  <a:cubicBezTo>
                    <a:pt x="17515" y="-90"/>
                    <a:pt x="19299" y="-37"/>
                    <a:pt x="20873" y="17"/>
                  </a:cubicBezTo>
                  <a:cubicBezTo>
                    <a:pt x="21112" y="17"/>
                    <a:pt x="21361" y="43"/>
                    <a:pt x="21600" y="43"/>
                  </a:cubicBezTo>
                  <a:lnTo>
                    <a:pt x="21600" y="9095"/>
                  </a:lnTo>
                  <a:cubicBezTo>
                    <a:pt x="21341" y="9095"/>
                    <a:pt x="21092" y="9095"/>
                    <a:pt x="20833" y="9068"/>
                  </a:cubicBezTo>
                  <a:cubicBezTo>
                    <a:pt x="19428" y="9015"/>
                    <a:pt x="18213" y="8988"/>
                    <a:pt x="17166" y="10216"/>
                  </a:cubicBezTo>
                  <a:cubicBezTo>
                    <a:pt x="17027" y="10376"/>
                    <a:pt x="16878" y="10563"/>
                    <a:pt x="16688" y="10803"/>
                  </a:cubicBezTo>
                  <a:cubicBezTo>
                    <a:pt x="15931" y="11765"/>
                    <a:pt x="15204" y="12913"/>
                    <a:pt x="14427" y="14141"/>
                  </a:cubicBezTo>
                  <a:cubicBezTo>
                    <a:pt x="13201" y="16063"/>
                    <a:pt x="11926" y="18066"/>
                    <a:pt x="10481" y="19454"/>
                  </a:cubicBezTo>
                  <a:cubicBezTo>
                    <a:pt x="8658" y="21216"/>
                    <a:pt x="6835" y="21457"/>
                    <a:pt x="5300" y="21457"/>
                  </a:cubicBezTo>
                  <a:cubicBezTo>
                    <a:pt x="3168" y="21510"/>
                    <a:pt x="1534" y="21510"/>
                    <a:pt x="0" y="21510"/>
                  </a:cubicBezTo>
                  <a:close/>
                </a:path>
              </a:pathLst>
            </a:custGeom>
            <a:solidFill>
              <a:srgbClr val="A2B96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6" name="Rectangle">
              <a:extLst>
                <a:ext uri="{FF2B5EF4-FFF2-40B4-BE49-F238E27FC236}">
                  <a16:creationId xmlns:a16="http://schemas.microsoft.com/office/drawing/2014/main" id="{3494817A-6D35-53B3-B582-876B2591650E}"/>
                </a:ext>
              </a:extLst>
            </p:cNvPr>
            <p:cNvSpPr/>
            <p:nvPr/>
          </p:nvSpPr>
          <p:spPr>
            <a:xfrm>
              <a:off x="5920265" y="3273914"/>
              <a:ext cx="2065972" cy="322898"/>
            </a:xfrm>
            <a:prstGeom prst="rect">
              <a:avLst/>
            </a:pr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7" name="Shape">
              <a:extLst>
                <a:ext uri="{FF2B5EF4-FFF2-40B4-BE49-F238E27FC236}">
                  <a16:creationId xmlns:a16="http://schemas.microsoft.com/office/drawing/2014/main" id="{E613C246-2FC0-905E-B713-ABADFA93F392}"/>
                </a:ext>
              </a:extLst>
            </p:cNvPr>
            <p:cNvSpPr/>
            <p:nvPr/>
          </p:nvSpPr>
          <p:spPr>
            <a:xfrm>
              <a:off x="5920265" y="3645389"/>
              <a:ext cx="2065972" cy="766421"/>
            </a:xfrm>
            <a:custGeom>
              <a:avLst/>
              <a:gdLst/>
              <a:ahLst/>
              <a:cxnLst>
                <a:cxn ang="0">
                  <a:pos x="wd2" y="hd2"/>
                </a:cxn>
                <a:cxn ang="5400000">
                  <a:pos x="wd2" y="hd2"/>
                </a:cxn>
                <a:cxn ang="10800000">
                  <a:pos x="wd2" y="hd2"/>
                </a:cxn>
                <a:cxn ang="16200000">
                  <a:pos x="wd2" y="hd2"/>
                </a:cxn>
              </a:cxnLst>
              <a:rect l="0" t="0" r="r" b="b"/>
              <a:pathLst>
                <a:path w="21600" h="21510" extrusionOk="0">
                  <a:moveTo>
                    <a:pt x="21600" y="21510"/>
                  </a:moveTo>
                  <a:cubicBezTo>
                    <a:pt x="20056" y="21510"/>
                    <a:pt x="18423" y="21510"/>
                    <a:pt x="16292" y="21483"/>
                  </a:cubicBezTo>
                  <a:cubicBezTo>
                    <a:pt x="14759" y="21483"/>
                    <a:pt x="12946" y="21216"/>
                    <a:pt x="11114" y="19478"/>
                  </a:cubicBezTo>
                  <a:cubicBezTo>
                    <a:pt x="9660" y="18088"/>
                    <a:pt x="8395" y="16083"/>
                    <a:pt x="7170" y="14159"/>
                  </a:cubicBezTo>
                  <a:cubicBezTo>
                    <a:pt x="6393" y="12929"/>
                    <a:pt x="5656" y="11779"/>
                    <a:pt x="4910" y="10817"/>
                  </a:cubicBezTo>
                  <a:cubicBezTo>
                    <a:pt x="4720" y="10576"/>
                    <a:pt x="4571" y="10389"/>
                    <a:pt x="4432" y="10229"/>
                  </a:cubicBezTo>
                  <a:cubicBezTo>
                    <a:pt x="3386" y="8999"/>
                    <a:pt x="2171" y="9026"/>
                    <a:pt x="767" y="9079"/>
                  </a:cubicBezTo>
                  <a:cubicBezTo>
                    <a:pt x="508" y="9079"/>
                    <a:pt x="259" y="9106"/>
                    <a:pt x="0" y="9106"/>
                  </a:cubicBezTo>
                  <a:lnTo>
                    <a:pt x="0" y="44"/>
                  </a:lnTo>
                  <a:cubicBezTo>
                    <a:pt x="239" y="44"/>
                    <a:pt x="488" y="44"/>
                    <a:pt x="727" y="17"/>
                  </a:cubicBezTo>
                  <a:cubicBezTo>
                    <a:pt x="2300" y="-37"/>
                    <a:pt x="4083" y="-90"/>
                    <a:pt x="5796" y="1942"/>
                  </a:cubicBezTo>
                  <a:cubicBezTo>
                    <a:pt x="5965" y="2156"/>
                    <a:pt x="6144" y="2369"/>
                    <a:pt x="6363" y="2663"/>
                  </a:cubicBezTo>
                  <a:cubicBezTo>
                    <a:pt x="7240" y="3786"/>
                    <a:pt x="8076" y="5096"/>
                    <a:pt x="8873" y="6353"/>
                  </a:cubicBezTo>
                  <a:cubicBezTo>
                    <a:pt x="10018" y="8144"/>
                    <a:pt x="11094" y="9855"/>
                    <a:pt x="12249" y="10951"/>
                  </a:cubicBezTo>
                  <a:cubicBezTo>
                    <a:pt x="13593" y="12234"/>
                    <a:pt x="15047" y="12421"/>
                    <a:pt x="16292" y="12448"/>
                  </a:cubicBezTo>
                  <a:cubicBezTo>
                    <a:pt x="18413" y="12474"/>
                    <a:pt x="20047" y="12474"/>
                    <a:pt x="21590" y="12474"/>
                  </a:cubicBezTo>
                  <a:lnTo>
                    <a:pt x="21590" y="21510"/>
                  </a:lnTo>
                  <a:close/>
                </a:path>
              </a:pathLst>
            </a:custGeom>
            <a:solidFill>
              <a:srgbClr val="A2B96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8" name="Shape">
              <a:extLst>
                <a:ext uri="{FF2B5EF4-FFF2-40B4-BE49-F238E27FC236}">
                  <a16:creationId xmlns:a16="http://schemas.microsoft.com/office/drawing/2014/main" id="{67DBC160-F20D-0122-8547-C4EE4300D446}"/>
                </a:ext>
              </a:extLst>
            </p:cNvPr>
            <p:cNvSpPr/>
            <p:nvPr/>
          </p:nvSpPr>
          <p:spPr>
            <a:xfrm>
              <a:off x="5920265" y="2454764"/>
              <a:ext cx="2065972" cy="764860"/>
            </a:xfrm>
            <a:custGeom>
              <a:avLst/>
              <a:gdLst/>
              <a:ahLst/>
              <a:cxnLst>
                <a:cxn ang="0">
                  <a:pos x="wd2" y="hd2"/>
                </a:cxn>
                <a:cxn ang="5400000">
                  <a:pos x="wd2" y="hd2"/>
                </a:cxn>
                <a:cxn ang="10800000">
                  <a:pos x="wd2" y="hd2"/>
                </a:cxn>
                <a:cxn ang="16200000">
                  <a:pos x="wd2" y="hd2"/>
                </a:cxn>
              </a:cxnLst>
              <a:rect l="0" t="0" r="r" b="b"/>
              <a:pathLst>
                <a:path w="21600" h="21600" extrusionOk="0">
                  <a:moveTo>
                    <a:pt x="1474" y="21600"/>
                  </a:moveTo>
                  <a:cubicBezTo>
                    <a:pt x="1225" y="21600"/>
                    <a:pt x="976" y="21600"/>
                    <a:pt x="727" y="21573"/>
                  </a:cubicBezTo>
                  <a:cubicBezTo>
                    <a:pt x="488" y="21573"/>
                    <a:pt x="239" y="21546"/>
                    <a:pt x="0" y="21546"/>
                  </a:cubicBezTo>
                  <a:lnTo>
                    <a:pt x="0" y="12481"/>
                  </a:lnTo>
                  <a:cubicBezTo>
                    <a:pt x="259" y="12481"/>
                    <a:pt x="508" y="12481"/>
                    <a:pt x="767" y="12508"/>
                  </a:cubicBezTo>
                  <a:cubicBezTo>
                    <a:pt x="2171" y="12562"/>
                    <a:pt x="3386" y="12589"/>
                    <a:pt x="4432" y="11351"/>
                  </a:cubicBezTo>
                  <a:cubicBezTo>
                    <a:pt x="4571" y="11190"/>
                    <a:pt x="4720" y="11002"/>
                    <a:pt x="4910" y="10760"/>
                  </a:cubicBezTo>
                  <a:cubicBezTo>
                    <a:pt x="5666" y="9791"/>
                    <a:pt x="6393" y="8635"/>
                    <a:pt x="7170" y="7397"/>
                  </a:cubicBezTo>
                  <a:cubicBezTo>
                    <a:pt x="8395" y="5461"/>
                    <a:pt x="9670" y="3443"/>
                    <a:pt x="11114" y="2044"/>
                  </a:cubicBezTo>
                  <a:cubicBezTo>
                    <a:pt x="12936" y="269"/>
                    <a:pt x="14759" y="27"/>
                    <a:pt x="16292" y="27"/>
                  </a:cubicBezTo>
                  <a:cubicBezTo>
                    <a:pt x="18423" y="0"/>
                    <a:pt x="20056" y="0"/>
                    <a:pt x="21600" y="0"/>
                  </a:cubicBezTo>
                  <a:lnTo>
                    <a:pt x="21600" y="9119"/>
                  </a:lnTo>
                  <a:cubicBezTo>
                    <a:pt x="20066" y="9119"/>
                    <a:pt x="18433" y="9119"/>
                    <a:pt x="16302" y="9146"/>
                  </a:cubicBezTo>
                  <a:cubicBezTo>
                    <a:pt x="15057" y="9146"/>
                    <a:pt x="13603" y="9334"/>
                    <a:pt x="12259" y="10652"/>
                  </a:cubicBezTo>
                  <a:cubicBezTo>
                    <a:pt x="11104" y="11755"/>
                    <a:pt x="10028" y="13476"/>
                    <a:pt x="8883" y="15279"/>
                  </a:cubicBezTo>
                  <a:cubicBezTo>
                    <a:pt x="8076" y="16543"/>
                    <a:pt x="7250" y="17861"/>
                    <a:pt x="6373" y="18991"/>
                  </a:cubicBezTo>
                  <a:cubicBezTo>
                    <a:pt x="6154" y="19287"/>
                    <a:pt x="5975" y="19502"/>
                    <a:pt x="5806" y="19717"/>
                  </a:cubicBezTo>
                  <a:cubicBezTo>
                    <a:pt x="4352" y="21385"/>
                    <a:pt x="2848" y="21600"/>
                    <a:pt x="1474" y="21600"/>
                  </a:cubicBezTo>
                  <a:close/>
                </a:path>
              </a:pathLst>
            </a:custGeom>
            <a:solidFill>
              <a:srgbClr val="F7931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pic>
          <p:nvPicPr>
            <p:cNvPr id="39" name="Graphic 15" descr="Bullseye with solid fill">
              <a:extLst>
                <a:ext uri="{FF2B5EF4-FFF2-40B4-BE49-F238E27FC236}">
                  <a16:creationId xmlns:a16="http://schemas.microsoft.com/office/drawing/2014/main" id="{C0BA767E-A88D-25AA-A6BE-B8CB46BBD1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40948" y="4099488"/>
              <a:ext cx="299229" cy="299229"/>
            </a:xfrm>
            <a:prstGeom prst="rect">
              <a:avLst/>
            </a:prstGeom>
          </p:spPr>
        </p:pic>
        <p:pic>
          <p:nvPicPr>
            <p:cNvPr id="40" name="Graphic 16" descr="Gears with solid fill">
              <a:extLst>
                <a:ext uri="{FF2B5EF4-FFF2-40B4-BE49-F238E27FC236}">
                  <a16:creationId xmlns:a16="http://schemas.microsoft.com/office/drawing/2014/main" id="{85910B9C-0568-AECC-C5FD-89CEBC14B57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8303823" y="3280338"/>
              <a:ext cx="299229" cy="299229"/>
            </a:xfrm>
            <a:prstGeom prst="rect">
              <a:avLst/>
            </a:prstGeom>
          </p:spPr>
        </p:pic>
        <p:pic>
          <p:nvPicPr>
            <p:cNvPr id="41" name="Graphic 17" descr="Lightbulb with solid fill">
              <a:extLst>
                <a:ext uri="{FF2B5EF4-FFF2-40B4-BE49-F238E27FC236}">
                  <a16:creationId xmlns:a16="http://schemas.microsoft.com/office/drawing/2014/main" id="{6FDA7C8D-2975-7CD0-B5E2-4242D8839FC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40948" y="2461188"/>
              <a:ext cx="299229" cy="299229"/>
            </a:xfrm>
            <a:prstGeom prst="rect">
              <a:avLst/>
            </a:prstGeom>
          </p:spPr>
        </p:pic>
        <p:sp>
          <p:nvSpPr>
            <p:cNvPr id="42" name="TextBox 41">
              <a:extLst>
                <a:ext uri="{FF2B5EF4-FFF2-40B4-BE49-F238E27FC236}">
                  <a16:creationId xmlns:a16="http://schemas.microsoft.com/office/drawing/2014/main" id="{E518FE5C-08E4-5E3E-99CA-3935E99FDE1A}"/>
                </a:ext>
              </a:extLst>
            </p:cNvPr>
            <p:cNvSpPr txBox="1"/>
            <p:nvPr/>
          </p:nvSpPr>
          <p:spPr>
            <a:xfrm>
              <a:off x="414548" y="3250708"/>
              <a:ext cx="552030" cy="358493"/>
            </a:xfrm>
            <a:prstGeom prst="rect">
              <a:avLst/>
            </a:prstGeom>
            <a:noFill/>
          </p:spPr>
          <p:txBody>
            <a:bodyPr wrap="square" lIns="0" r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1" smtClean="0">
                  <a:ln>
                    <a:noFill/>
                  </a:ln>
                  <a:solidFill>
                    <a:prstClr val="black"/>
                  </a:solidFill>
                  <a:effectLst/>
                  <a:uLnTx/>
                  <a:uFillTx/>
                </a:rPr>
                <a:t>Data</a:t>
              </a:r>
              <a:r>
                <a:rPr kumimoji="0" lang="en-US" sz="1350" b="1" i="0" u="none" strike="noStrike" kern="0" cap="none" spc="0" normalizeH="0" noProof="1" smtClean="0">
                  <a:ln>
                    <a:noFill/>
                  </a:ln>
                  <a:solidFill>
                    <a:prstClr val="black"/>
                  </a:solidFill>
                  <a:effectLst/>
                  <a:uLnTx/>
                  <a:uFillTx/>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350" b="1" kern="0" baseline="0" noProof="1" smtClean="0">
                  <a:solidFill>
                    <a:prstClr val="black"/>
                  </a:solidFill>
                </a:rPr>
                <a:t>Set</a:t>
              </a:r>
              <a:endParaRPr kumimoji="0" lang="en-US" sz="1350" b="1" i="0" u="none" strike="noStrike" kern="0" cap="none" spc="0" normalizeH="0" baseline="0" noProof="1">
                <a:ln>
                  <a:noFill/>
                </a:ln>
                <a:solidFill>
                  <a:prstClr val="black"/>
                </a:solidFill>
                <a:effectLst/>
                <a:uLnTx/>
                <a:uFillTx/>
              </a:endParaRPr>
            </a:p>
          </p:txBody>
        </p:sp>
        <p:sp>
          <p:nvSpPr>
            <p:cNvPr id="43" name="TextBox 42">
              <a:extLst>
                <a:ext uri="{FF2B5EF4-FFF2-40B4-BE49-F238E27FC236}">
                  <a16:creationId xmlns:a16="http://schemas.microsoft.com/office/drawing/2014/main" id="{C21A9033-2D1C-BBAA-89A0-B0137156940C}"/>
                </a:ext>
              </a:extLst>
            </p:cNvPr>
            <p:cNvSpPr txBox="1"/>
            <p:nvPr/>
          </p:nvSpPr>
          <p:spPr>
            <a:xfrm>
              <a:off x="8177423" y="2431557"/>
              <a:ext cx="552030" cy="358493"/>
            </a:xfrm>
            <a:prstGeom prst="rect">
              <a:avLst/>
            </a:prstGeom>
            <a:noFill/>
          </p:spPr>
          <p:txBody>
            <a:bodyPr wrap="square" lIns="0" r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1" smtClean="0">
                  <a:ln>
                    <a:noFill/>
                  </a:ln>
                  <a:solidFill>
                    <a:prstClr val="black"/>
                  </a:solidFill>
                  <a:effectLst/>
                  <a:uLnTx/>
                  <a:uFillTx/>
                </a:rPr>
                <a:t>Data</a:t>
              </a:r>
            </a:p>
            <a:p>
              <a:pPr marL="0" marR="0" lvl="0" indent="0" algn="ctr" defTabSz="914400" eaLnBrk="1" fontAlgn="auto" latinLnBrk="0" hangingPunct="1">
                <a:lnSpc>
                  <a:spcPct val="100000"/>
                </a:lnSpc>
                <a:spcBef>
                  <a:spcPts val="0"/>
                </a:spcBef>
                <a:spcAft>
                  <a:spcPts val="0"/>
                </a:spcAft>
                <a:buClrTx/>
                <a:buSzTx/>
                <a:buFontTx/>
                <a:buNone/>
                <a:tabLst/>
                <a:defRPr/>
              </a:pPr>
              <a:r>
                <a:rPr lang="en-US" sz="1350" b="1" kern="0" noProof="1" smtClean="0">
                  <a:solidFill>
                    <a:prstClr val="black"/>
                  </a:solidFill>
                </a:rPr>
                <a:t>Set</a:t>
              </a:r>
              <a:endParaRPr kumimoji="0" lang="en-US" sz="1350" b="1" i="0" u="none" strike="noStrike" kern="0" cap="none" spc="0" normalizeH="0" baseline="0" noProof="1">
                <a:ln>
                  <a:noFill/>
                </a:ln>
                <a:solidFill>
                  <a:prstClr val="black"/>
                </a:solidFill>
                <a:effectLst/>
                <a:uLnTx/>
                <a:uFillTx/>
              </a:endParaRPr>
            </a:p>
          </p:txBody>
        </p:sp>
        <p:sp>
          <p:nvSpPr>
            <p:cNvPr id="44" name="TextBox 43">
              <a:extLst>
                <a:ext uri="{FF2B5EF4-FFF2-40B4-BE49-F238E27FC236}">
                  <a16:creationId xmlns:a16="http://schemas.microsoft.com/office/drawing/2014/main" id="{3E8B5BA1-B5E1-08B4-2F93-4AEE6748C67A}"/>
                </a:ext>
              </a:extLst>
            </p:cNvPr>
            <p:cNvSpPr txBox="1"/>
            <p:nvPr/>
          </p:nvSpPr>
          <p:spPr>
            <a:xfrm>
              <a:off x="8177423" y="3996529"/>
              <a:ext cx="552030" cy="505149"/>
            </a:xfrm>
            <a:prstGeom prst="rect">
              <a:avLst/>
            </a:prstGeom>
            <a:noFill/>
          </p:spPr>
          <p:txBody>
            <a:bodyPr wrap="square" lIns="0" r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1" smtClean="0">
                  <a:ln>
                    <a:noFill/>
                  </a:ln>
                  <a:solidFill>
                    <a:prstClr val="black"/>
                  </a:solidFill>
                  <a:effectLst/>
                  <a:uLnTx/>
                  <a:uFillTx/>
                </a:rPr>
                <a:t>Data</a:t>
              </a:r>
            </a:p>
            <a:p>
              <a:pPr marL="0" marR="0" lvl="0" indent="0" algn="ctr" defTabSz="914400" eaLnBrk="1" fontAlgn="auto" latinLnBrk="0" hangingPunct="1">
                <a:lnSpc>
                  <a:spcPct val="100000"/>
                </a:lnSpc>
                <a:spcBef>
                  <a:spcPts val="0"/>
                </a:spcBef>
                <a:spcAft>
                  <a:spcPts val="0"/>
                </a:spcAft>
                <a:buClrTx/>
                <a:buSzTx/>
                <a:buFontTx/>
                <a:buNone/>
                <a:tabLst/>
                <a:defRPr/>
              </a:pPr>
              <a:r>
                <a:rPr lang="en-US" sz="1350" b="1" kern="0" noProof="1" smtClean="0">
                  <a:solidFill>
                    <a:prstClr val="black"/>
                  </a:solidFill>
                </a:rPr>
                <a:t>Set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1">
                <a:ln>
                  <a:noFill/>
                </a:ln>
                <a:solidFill>
                  <a:prstClr val="black"/>
                </a:solidFill>
                <a:effectLst/>
                <a:uLnTx/>
                <a:uFillTx/>
              </a:endParaRPr>
            </a:p>
          </p:txBody>
        </p:sp>
        <p:grpSp>
          <p:nvGrpSpPr>
            <p:cNvPr id="45" name="Group 44">
              <a:extLst>
                <a:ext uri="{FF2B5EF4-FFF2-40B4-BE49-F238E27FC236}">
                  <a16:creationId xmlns:a16="http://schemas.microsoft.com/office/drawing/2014/main" id="{70A93E52-B18F-B42D-09F1-65C34CB0ED92}"/>
                </a:ext>
              </a:extLst>
            </p:cNvPr>
            <p:cNvGrpSpPr/>
            <p:nvPr/>
          </p:nvGrpSpPr>
          <p:grpSpPr>
            <a:xfrm>
              <a:off x="3343168" y="2654981"/>
              <a:ext cx="2431945" cy="1548037"/>
              <a:chOff x="157534" y="2379319"/>
              <a:chExt cx="3242593" cy="2064050"/>
            </a:xfrm>
          </p:grpSpPr>
          <p:sp>
            <p:nvSpPr>
              <p:cNvPr id="46" name="TextBox 45">
                <a:extLst>
                  <a:ext uri="{FF2B5EF4-FFF2-40B4-BE49-F238E27FC236}">
                    <a16:creationId xmlns:a16="http://schemas.microsoft.com/office/drawing/2014/main" id="{3F62C069-428C-F274-175A-C8CBF1650A20}"/>
                  </a:ext>
                </a:extLst>
              </p:cNvPr>
              <p:cNvSpPr txBox="1"/>
              <p:nvPr/>
            </p:nvSpPr>
            <p:spPr>
              <a:xfrm>
                <a:off x="332936" y="2698348"/>
                <a:ext cx="2926080" cy="391082"/>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1">
                  <a:ln>
                    <a:noFill/>
                  </a:ln>
                  <a:solidFill>
                    <a:prstClr val="white"/>
                  </a:solidFill>
                  <a:effectLst/>
                  <a:uLnTx/>
                  <a:uFillTx/>
                </a:endParaRPr>
              </a:p>
            </p:txBody>
          </p:sp>
          <p:sp>
            <p:nvSpPr>
              <p:cNvPr id="47" name="TextBox 46">
                <a:extLst>
                  <a:ext uri="{FF2B5EF4-FFF2-40B4-BE49-F238E27FC236}">
                    <a16:creationId xmlns:a16="http://schemas.microsoft.com/office/drawing/2014/main" id="{59FA0F28-CF0D-C305-DE7F-5A8CDA78FE51}"/>
                  </a:ext>
                </a:extLst>
              </p:cNvPr>
              <p:cNvSpPr txBox="1"/>
              <p:nvPr/>
            </p:nvSpPr>
            <p:spPr>
              <a:xfrm>
                <a:off x="157534" y="2379319"/>
                <a:ext cx="3242593" cy="2064050"/>
              </a:xfrm>
              <a:prstGeom prst="rect">
                <a:avLst/>
              </a:prstGeom>
              <a:noFill/>
            </p:spPr>
            <p:txBody>
              <a:bodyPr wrap="square" lIns="0" rIns="0" rtlCol="0" anchor="t">
                <a:spAutoFit/>
              </a:bodyPr>
              <a:lstStyle/>
              <a:p>
                <a:pPr algn="ctr"/>
                <a:r>
                  <a:rPr lang="en-US" sz="1400" dirty="0" smtClean="0">
                    <a:solidFill>
                      <a:schemeClr val="bg1"/>
                    </a:solidFill>
                    <a:latin typeface="Times New Roman" panose="02020603050405020304" pitchFamily="18" charset="0"/>
                    <a:cs typeface="Times New Roman" panose="02020603050405020304" pitchFamily="18" charset="0"/>
                  </a:rPr>
                  <a:t>To train the pill detection model, a diverse and representative dataset of pill images is required. We collected a</a:t>
                </a:r>
              </a:p>
              <a:p>
                <a:pPr algn="ctr"/>
                <a:r>
                  <a:rPr lang="en-US" sz="1400" dirty="0" smtClean="0">
                    <a:solidFill>
                      <a:schemeClr val="bg1"/>
                    </a:solidFill>
                    <a:latin typeface="Times New Roman" panose="02020603050405020304" pitchFamily="18" charset="0"/>
                    <a:cs typeface="Times New Roman" panose="02020603050405020304" pitchFamily="18" charset="0"/>
                  </a:rPr>
                  <a:t> large-scale dataset comprising thousands of pill images with corresponding labels. This dataset ensures the model's ability to generalize and accurately identify various pill types.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1">
                  <a:ln>
                    <a:noFill/>
                  </a:ln>
                  <a:solidFill>
                    <a:prstClr val="white">
                      <a:lumMod val="75000"/>
                    </a:prstClr>
                  </a:solidFill>
                  <a:effectLst/>
                  <a:uLnTx/>
                  <a:uFillTx/>
                </a:endParaRPr>
              </a:p>
            </p:txBody>
          </p:sp>
        </p:grpSp>
      </p:grpSp>
      <p:sp>
        <p:nvSpPr>
          <p:cNvPr id="48" name="Rectangle 47"/>
          <p:cNvSpPr/>
          <p:nvPr/>
        </p:nvSpPr>
        <p:spPr>
          <a:xfrm>
            <a:off x="256417" y="307232"/>
            <a:ext cx="5870774" cy="1015663"/>
          </a:xfrm>
          <a:prstGeom prst="rect">
            <a:avLst/>
          </a:prstGeom>
        </p:spPr>
        <p:txBody>
          <a:bodyPr wrap="none">
            <a:spAutoFit/>
          </a:bodyPr>
          <a:lstStyle/>
          <a:p>
            <a:r>
              <a:rPr lang="en-US" sz="6000" dirty="0"/>
              <a:t>Dataset Collection</a:t>
            </a:r>
          </a:p>
        </p:txBody>
      </p:sp>
    </p:spTree>
    <p:extLst>
      <p:ext uri="{BB962C8B-B14F-4D97-AF65-F5344CB8AC3E}">
        <p14:creationId xmlns:p14="http://schemas.microsoft.com/office/powerpoint/2010/main" val="338834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36" y="253180"/>
            <a:ext cx="7620000" cy="3139321"/>
          </a:xfrm>
          <a:prstGeom prst="rect">
            <a:avLst/>
          </a:prstGeom>
          <a:noFill/>
        </p:spPr>
        <p:txBody>
          <a:bodyPr vert="horz" rtlCol="0">
            <a:spAutoFit/>
          </a:bodyPr>
          <a:lstStyle/>
          <a:p>
            <a:r>
              <a:rPr lang="en-US" sz="6000" dirty="0" smtClean="0"/>
              <a:t>Model Architecture</a:t>
            </a:r>
          </a:p>
          <a:p>
            <a:endParaRPr lang="en-US" dirty="0" smtClean="0"/>
          </a:p>
          <a:p>
            <a:r>
              <a:rPr lang="en-US" sz="2000" dirty="0" smtClean="0">
                <a:latin typeface="Times New Roman" panose="02020603050405020304" pitchFamily="18" charset="0"/>
                <a:cs typeface="Times New Roman" panose="02020603050405020304" pitchFamily="18" charset="0"/>
              </a:rPr>
              <a:t>The pill detection model is built using a deep learning architecture. Convolutional Neural Networks (CNNs) form the backbone of the model, enabling it to learn and recognize distinctive visual features of pills. The model consists of multiple layers, including convolutional layers, pooling layers, and fully connected layers, culminating in a classification layer for pill recognition.</a:t>
            </a:r>
            <a:endParaRPr lang="en-US" sz="2000" dirty="0">
              <a:latin typeface="Times New Roman" panose="02020603050405020304" pitchFamily="18" charset="0"/>
              <a:cs typeface="Times New Roman" panose="02020603050405020304" pitchFamily="18" charset="0"/>
            </a:endParaRPr>
          </a:p>
        </p:txBody>
      </p:sp>
      <p:grpSp>
        <p:nvGrpSpPr>
          <p:cNvPr id="23" name="Group 22"/>
          <p:cNvGrpSpPr/>
          <p:nvPr/>
        </p:nvGrpSpPr>
        <p:grpSpPr>
          <a:xfrm>
            <a:off x="6806737" y="2843981"/>
            <a:ext cx="4989158" cy="3735194"/>
            <a:chOff x="2077421" y="1143000"/>
            <a:chExt cx="4989158" cy="3735194"/>
          </a:xfrm>
        </p:grpSpPr>
        <p:sp>
          <p:nvSpPr>
            <p:cNvPr id="24" name="Shape">
              <a:extLst>
                <a:ext uri="{FF2B5EF4-FFF2-40B4-BE49-F238E27FC236}">
                  <a16:creationId xmlns:a16="http://schemas.microsoft.com/office/drawing/2014/main" id="{B779B892-4E8F-B244-1174-0EBE64E3D440}"/>
                </a:ext>
              </a:extLst>
            </p:cNvPr>
            <p:cNvSpPr/>
            <p:nvPr/>
          </p:nvSpPr>
          <p:spPr>
            <a:xfrm>
              <a:off x="2414949" y="1745958"/>
              <a:ext cx="4314101" cy="260100"/>
            </a:xfrm>
            <a:custGeom>
              <a:avLst/>
              <a:gdLst/>
              <a:ahLst/>
              <a:cxnLst>
                <a:cxn ang="0">
                  <a:pos x="wd2" y="hd2"/>
                </a:cxn>
                <a:cxn ang="5400000">
                  <a:pos x="wd2" y="hd2"/>
                </a:cxn>
                <a:cxn ang="10800000">
                  <a:pos x="wd2" y="hd2"/>
                </a:cxn>
                <a:cxn ang="16200000">
                  <a:pos x="wd2" y="hd2"/>
                </a:cxn>
              </a:cxnLst>
              <a:rect l="0" t="0" r="r" b="b"/>
              <a:pathLst>
                <a:path w="21600" h="21600" extrusionOk="0">
                  <a:moveTo>
                    <a:pt x="20949" y="0"/>
                  </a:moveTo>
                  <a:lnTo>
                    <a:pt x="651" y="0"/>
                  </a:lnTo>
                  <a:cubicBezTo>
                    <a:pt x="290" y="0"/>
                    <a:pt x="0" y="4811"/>
                    <a:pt x="0" y="10800"/>
                  </a:cubicBezTo>
                  <a:cubicBezTo>
                    <a:pt x="0" y="16789"/>
                    <a:pt x="290" y="21600"/>
                    <a:pt x="651" y="21600"/>
                  </a:cubicBezTo>
                  <a:lnTo>
                    <a:pt x="20949" y="21600"/>
                  </a:lnTo>
                  <a:cubicBezTo>
                    <a:pt x="21310" y="21600"/>
                    <a:pt x="21600" y="16789"/>
                    <a:pt x="21600" y="10800"/>
                  </a:cubicBezTo>
                  <a:cubicBezTo>
                    <a:pt x="21600" y="4811"/>
                    <a:pt x="21304" y="0"/>
                    <a:pt x="20949" y="0"/>
                  </a:cubicBezTo>
                  <a:close/>
                </a:path>
              </a:pathLst>
            </a:custGeom>
            <a:solidFill>
              <a:srgbClr val="063951"/>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5" name="Shape">
              <a:extLst>
                <a:ext uri="{FF2B5EF4-FFF2-40B4-BE49-F238E27FC236}">
                  <a16:creationId xmlns:a16="http://schemas.microsoft.com/office/drawing/2014/main" id="{B386F607-D871-13EB-AE49-0B84E57AE4B7}"/>
                </a:ext>
              </a:extLst>
            </p:cNvPr>
            <p:cNvSpPr/>
            <p:nvPr/>
          </p:nvSpPr>
          <p:spPr>
            <a:xfrm>
              <a:off x="2414949" y="4311483"/>
              <a:ext cx="4314101" cy="260100"/>
            </a:xfrm>
            <a:custGeom>
              <a:avLst/>
              <a:gdLst/>
              <a:ahLst/>
              <a:cxnLst>
                <a:cxn ang="0">
                  <a:pos x="wd2" y="hd2"/>
                </a:cxn>
                <a:cxn ang="5400000">
                  <a:pos x="wd2" y="hd2"/>
                </a:cxn>
                <a:cxn ang="10800000">
                  <a:pos x="wd2" y="hd2"/>
                </a:cxn>
                <a:cxn ang="16200000">
                  <a:pos x="wd2" y="hd2"/>
                </a:cxn>
              </a:cxnLst>
              <a:rect l="0" t="0" r="r" b="b"/>
              <a:pathLst>
                <a:path w="21600" h="21600" extrusionOk="0">
                  <a:moveTo>
                    <a:pt x="20949" y="0"/>
                  </a:moveTo>
                  <a:lnTo>
                    <a:pt x="651" y="0"/>
                  </a:lnTo>
                  <a:cubicBezTo>
                    <a:pt x="290" y="0"/>
                    <a:pt x="0" y="4811"/>
                    <a:pt x="0" y="10800"/>
                  </a:cubicBezTo>
                  <a:cubicBezTo>
                    <a:pt x="0" y="16789"/>
                    <a:pt x="290" y="21600"/>
                    <a:pt x="651" y="21600"/>
                  </a:cubicBezTo>
                  <a:lnTo>
                    <a:pt x="20949" y="21600"/>
                  </a:lnTo>
                  <a:cubicBezTo>
                    <a:pt x="21310" y="21600"/>
                    <a:pt x="21600" y="16789"/>
                    <a:pt x="21600" y="10800"/>
                  </a:cubicBezTo>
                  <a:cubicBezTo>
                    <a:pt x="21600" y="4811"/>
                    <a:pt x="21310" y="0"/>
                    <a:pt x="20949" y="0"/>
                  </a:cubicBezTo>
                  <a:close/>
                </a:path>
              </a:pathLst>
            </a:custGeom>
            <a:solidFill>
              <a:srgbClr val="063951"/>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6" name="Shape">
              <a:extLst>
                <a:ext uri="{FF2B5EF4-FFF2-40B4-BE49-F238E27FC236}">
                  <a16:creationId xmlns:a16="http://schemas.microsoft.com/office/drawing/2014/main" id="{5355E1A7-DB6E-AA2D-0310-E8FAE5063E24}"/>
                </a:ext>
              </a:extLst>
            </p:cNvPr>
            <p:cNvSpPr/>
            <p:nvPr/>
          </p:nvSpPr>
          <p:spPr>
            <a:xfrm>
              <a:off x="2414949" y="2029702"/>
              <a:ext cx="850052" cy="260100"/>
            </a:xfrm>
            <a:custGeom>
              <a:avLst/>
              <a:gdLst/>
              <a:ahLst/>
              <a:cxnLst>
                <a:cxn ang="0">
                  <a:pos x="wd2" y="hd2"/>
                </a:cxn>
                <a:cxn ang="5400000">
                  <a:pos x="wd2" y="hd2"/>
                </a:cxn>
                <a:cxn ang="10800000">
                  <a:pos x="wd2" y="hd2"/>
                </a:cxn>
                <a:cxn ang="16200000">
                  <a:pos x="wd2" y="hd2"/>
                </a:cxn>
              </a:cxnLst>
              <a:rect l="0" t="0" r="r" b="b"/>
              <a:pathLst>
                <a:path w="21600" h="21600" extrusionOk="0">
                  <a:moveTo>
                    <a:pt x="18295" y="0"/>
                  </a:moveTo>
                  <a:lnTo>
                    <a:pt x="3305" y="0"/>
                  </a:lnTo>
                  <a:cubicBezTo>
                    <a:pt x="1472" y="0"/>
                    <a:pt x="0" y="4811"/>
                    <a:pt x="0" y="10800"/>
                  </a:cubicBezTo>
                  <a:cubicBezTo>
                    <a:pt x="0" y="16789"/>
                    <a:pt x="1472" y="21600"/>
                    <a:pt x="3305" y="21600"/>
                  </a:cubicBezTo>
                  <a:lnTo>
                    <a:pt x="18295" y="21600"/>
                  </a:lnTo>
                  <a:cubicBezTo>
                    <a:pt x="20128" y="21600"/>
                    <a:pt x="21600" y="16789"/>
                    <a:pt x="21600" y="10800"/>
                  </a:cubicBezTo>
                  <a:cubicBezTo>
                    <a:pt x="21600" y="4811"/>
                    <a:pt x="20128" y="0"/>
                    <a:pt x="18295" y="0"/>
                  </a:cubicBezTo>
                  <a:close/>
                </a:path>
              </a:pathLst>
            </a:custGeom>
            <a:solidFill>
              <a:srgbClr val="F7931F">
                <a:lumMod val="75000"/>
              </a:srgbClr>
            </a:solidFill>
            <a:ln w="12700">
              <a:miter lim="400000"/>
            </a:ln>
          </p:spPr>
          <p:txBody>
            <a:bodyPr lIns="28575" tIns="28575" rIns="28575" bIns="285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FFFFF"/>
                  </a:solidFill>
                  <a:effectLst/>
                  <a:uLnTx/>
                  <a:uFillTx/>
                </a:rPr>
                <a:t>01</a:t>
              </a:r>
              <a:endParaRPr kumimoji="0" sz="1350" b="1" i="0" u="none" strike="noStrike" kern="0" cap="none" spc="0" normalizeH="0" baseline="0" noProof="0" dirty="0">
                <a:ln>
                  <a:noFill/>
                </a:ln>
                <a:solidFill>
                  <a:srgbClr val="FFFFFF"/>
                </a:solidFill>
                <a:effectLst/>
                <a:uLnTx/>
                <a:uFillTx/>
              </a:endParaRPr>
            </a:p>
          </p:txBody>
        </p:sp>
        <p:sp>
          <p:nvSpPr>
            <p:cNvPr id="27" name="Shape">
              <a:extLst>
                <a:ext uri="{FF2B5EF4-FFF2-40B4-BE49-F238E27FC236}">
                  <a16:creationId xmlns:a16="http://schemas.microsoft.com/office/drawing/2014/main" id="{F2AEA8C8-ECE8-98E7-CB4A-1751B7DD5CE3}"/>
                </a:ext>
              </a:extLst>
            </p:cNvPr>
            <p:cNvSpPr/>
            <p:nvPr/>
          </p:nvSpPr>
          <p:spPr>
            <a:xfrm>
              <a:off x="2490613" y="2313448"/>
              <a:ext cx="698724" cy="197439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955" y="19181"/>
                    <a:pt x="18895" y="15249"/>
                    <a:pt x="18895" y="10800"/>
                  </a:cubicBezTo>
                  <a:cubicBezTo>
                    <a:pt x="18895" y="6351"/>
                    <a:pt x="19955" y="2419"/>
                    <a:pt x="21600" y="0"/>
                  </a:cubicBezTo>
                  <a:lnTo>
                    <a:pt x="0" y="0"/>
                  </a:lnTo>
                  <a:cubicBezTo>
                    <a:pt x="1645" y="2419"/>
                    <a:pt x="2705" y="6351"/>
                    <a:pt x="2705" y="10800"/>
                  </a:cubicBezTo>
                  <a:cubicBezTo>
                    <a:pt x="2705" y="15249"/>
                    <a:pt x="1645" y="19181"/>
                    <a:pt x="0" y="21600"/>
                  </a:cubicBezTo>
                  <a:lnTo>
                    <a:pt x="21600" y="21600"/>
                  </a:lnTo>
                  <a:close/>
                </a:path>
              </a:pathLst>
            </a:custGeom>
            <a:solidFill>
              <a:srgbClr val="F7931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8" name="Shape">
              <a:extLst>
                <a:ext uri="{FF2B5EF4-FFF2-40B4-BE49-F238E27FC236}">
                  <a16:creationId xmlns:a16="http://schemas.microsoft.com/office/drawing/2014/main" id="{70497B29-4984-2068-CE83-71B666A6E30D}"/>
                </a:ext>
              </a:extLst>
            </p:cNvPr>
            <p:cNvSpPr/>
            <p:nvPr/>
          </p:nvSpPr>
          <p:spPr>
            <a:xfrm>
              <a:off x="3569633" y="2029702"/>
              <a:ext cx="850052" cy="260100"/>
            </a:xfrm>
            <a:custGeom>
              <a:avLst/>
              <a:gdLst/>
              <a:ahLst/>
              <a:cxnLst>
                <a:cxn ang="0">
                  <a:pos x="wd2" y="hd2"/>
                </a:cxn>
                <a:cxn ang="5400000">
                  <a:pos x="wd2" y="hd2"/>
                </a:cxn>
                <a:cxn ang="10800000">
                  <a:pos x="wd2" y="hd2"/>
                </a:cxn>
                <a:cxn ang="16200000">
                  <a:pos x="wd2" y="hd2"/>
                </a:cxn>
              </a:cxnLst>
              <a:rect l="0" t="0" r="r" b="b"/>
              <a:pathLst>
                <a:path w="21600" h="21600" extrusionOk="0">
                  <a:moveTo>
                    <a:pt x="18295" y="0"/>
                  </a:moveTo>
                  <a:lnTo>
                    <a:pt x="3305" y="0"/>
                  </a:lnTo>
                  <a:cubicBezTo>
                    <a:pt x="1472" y="0"/>
                    <a:pt x="0" y="4811"/>
                    <a:pt x="0" y="10800"/>
                  </a:cubicBezTo>
                  <a:cubicBezTo>
                    <a:pt x="0" y="16789"/>
                    <a:pt x="1472" y="21600"/>
                    <a:pt x="3305" y="21600"/>
                  </a:cubicBezTo>
                  <a:lnTo>
                    <a:pt x="18295" y="21600"/>
                  </a:lnTo>
                  <a:cubicBezTo>
                    <a:pt x="20128" y="21600"/>
                    <a:pt x="21600" y="16789"/>
                    <a:pt x="21600" y="10800"/>
                  </a:cubicBezTo>
                  <a:cubicBezTo>
                    <a:pt x="21600" y="4811"/>
                    <a:pt x="20098" y="0"/>
                    <a:pt x="18295" y="0"/>
                  </a:cubicBezTo>
                  <a:close/>
                </a:path>
              </a:pathLst>
            </a:custGeom>
            <a:solidFill>
              <a:srgbClr val="4CC1EF">
                <a:lumMod val="50000"/>
              </a:srgbClr>
            </a:solidFill>
            <a:ln w="12700">
              <a:miter lim="400000"/>
            </a:ln>
          </p:spPr>
          <p:txBody>
            <a:bodyPr lIns="28575" tIns="28575" rIns="28575" bIns="285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FFFFF"/>
                  </a:solidFill>
                  <a:effectLst/>
                  <a:uLnTx/>
                  <a:uFillTx/>
                </a:rPr>
                <a:t>02</a:t>
              </a:r>
              <a:endParaRPr kumimoji="0" sz="1350" b="1" i="0" u="none" strike="noStrike" kern="0" cap="none" spc="0" normalizeH="0" baseline="0" noProof="0" dirty="0">
                <a:ln>
                  <a:noFill/>
                </a:ln>
                <a:solidFill>
                  <a:srgbClr val="FFFFFF"/>
                </a:solidFill>
                <a:effectLst/>
                <a:uLnTx/>
                <a:uFillTx/>
              </a:endParaRPr>
            </a:p>
          </p:txBody>
        </p:sp>
        <p:sp>
          <p:nvSpPr>
            <p:cNvPr id="29" name="Shape">
              <a:extLst>
                <a:ext uri="{FF2B5EF4-FFF2-40B4-BE49-F238E27FC236}">
                  <a16:creationId xmlns:a16="http://schemas.microsoft.com/office/drawing/2014/main" id="{5D72E11B-5289-7346-2EC1-67E7B5AADDF9}"/>
                </a:ext>
              </a:extLst>
            </p:cNvPr>
            <p:cNvSpPr/>
            <p:nvPr/>
          </p:nvSpPr>
          <p:spPr>
            <a:xfrm>
              <a:off x="3645296" y="2313448"/>
              <a:ext cx="698724" cy="197439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955" y="19181"/>
                    <a:pt x="18895" y="15249"/>
                    <a:pt x="18895" y="10800"/>
                  </a:cubicBezTo>
                  <a:cubicBezTo>
                    <a:pt x="18895" y="6351"/>
                    <a:pt x="19955" y="2419"/>
                    <a:pt x="21600" y="0"/>
                  </a:cubicBezTo>
                  <a:lnTo>
                    <a:pt x="0" y="0"/>
                  </a:lnTo>
                  <a:cubicBezTo>
                    <a:pt x="1645" y="2419"/>
                    <a:pt x="2705" y="6351"/>
                    <a:pt x="2705" y="10800"/>
                  </a:cubicBezTo>
                  <a:cubicBezTo>
                    <a:pt x="2705" y="15249"/>
                    <a:pt x="1645" y="19181"/>
                    <a:pt x="0" y="21600"/>
                  </a:cubicBezTo>
                  <a:lnTo>
                    <a:pt x="21600" y="21600"/>
                  </a:ln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0" name="Shape">
              <a:extLst>
                <a:ext uri="{FF2B5EF4-FFF2-40B4-BE49-F238E27FC236}">
                  <a16:creationId xmlns:a16="http://schemas.microsoft.com/office/drawing/2014/main" id="{8A2DF342-F192-657A-784B-A31F474FC5CF}"/>
                </a:ext>
              </a:extLst>
            </p:cNvPr>
            <p:cNvSpPr/>
            <p:nvPr/>
          </p:nvSpPr>
          <p:spPr>
            <a:xfrm>
              <a:off x="4724316" y="2029702"/>
              <a:ext cx="850052" cy="260100"/>
            </a:xfrm>
            <a:custGeom>
              <a:avLst/>
              <a:gdLst/>
              <a:ahLst/>
              <a:cxnLst>
                <a:cxn ang="0">
                  <a:pos x="wd2" y="hd2"/>
                </a:cxn>
                <a:cxn ang="5400000">
                  <a:pos x="wd2" y="hd2"/>
                </a:cxn>
                <a:cxn ang="10800000">
                  <a:pos x="wd2" y="hd2"/>
                </a:cxn>
                <a:cxn ang="16200000">
                  <a:pos x="wd2" y="hd2"/>
                </a:cxn>
              </a:cxnLst>
              <a:rect l="0" t="0" r="r" b="b"/>
              <a:pathLst>
                <a:path w="21600" h="21600" extrusionOk="0">
                  <a:moveTo>
                    <a:pt x="18265" y="0"/>
                  </a:moveTo>
                  <a:lnTo>
                    <a:pt x="3305" y="0"/>
                  </a:lnTo>
                  <a:cubicBezTo>
                    <a:pt x="1472" y="0"/>
                    <a:pt x="0" y="4811"/>
                    <a:pt x="0" y="10800"/>
                  </a:cubicBezTo>
                  <a:cubicBezTo>
                    <a:pt x="0" y="16789"/>
                    <a:pt x="1472" y="21600"/>
                    <a:pt x="3305" y="21600"/>
                  </a:cubicBezTo>
                  <a:lnTo>
                    <a:pt x="18295" y="21600"/>
                  </a:lnTo>
                  <a:cubicBezTo>
                    <a:pt x="20128" y="21600"/>
                    <a:pt x="21600" y="16789"/>
                    <a:pt x="21600" y="10800"/>
                  </a:cubicBezTo>
                  <a:cubicBezTo>
                    <a:pt x="21600" y="4811"/>
                    <a:pt x="20098" y="0"/>
                    <a:pt x="18265" y="0"/>
                  </a:cubicBezTo>
                  <a:close/>
                </a:path>
              </a:pathLst>
            </a:custGeom>
            <a:solidFill>
              <a:srgbClr val="A2B969">
                <a:lumMod val="50000"/>
              </a:srgbClr>
            </a:solidFill>
            <a:ln w="12700">
              <a:miter lim="400000"/>
            </a:ln>
          </p:spPr>
          <p:txBody>
            <a:bodyPr lIns="28575" tIns="28575" rIns="28575" bIns="285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FFFFF"/>
                  </a:solidFill>
                  <a:effectLst/>
                  <a:uLnTx/>
                  <a:uFillTx/>
                </a:rPr>
                <a:t>03</a:t>
              </a:r>
              <a:endParaRPr kumimoji="0" sz="1350" b="1" i="0" u="none" strike="noStrike" kern="0" cap="none" spc="0" normalizeH="0" baseline="0" noProof="0" dirty="0">
                <a:ln>
                  <a:noFill/>
                </a:ln>
                <a:solidFill>
                  <a:srgbClr val="FFFFFF"/>
                </a:solidFill>
                <a:effectLst/>
                <a:uLnTx/>
                <a:uFillTx/>
              </a:endParaRPr>
            </a:p>
          </p:txBody>
        </p:sp>
        <p:sp>
          <p:nvSpPr>
            <p:cNvPr id="31" name="Shape">
              <a:extLst>
                <a:ext uri="{FF2B5EF4-FFF2-40B4-BE49-F238E27FC236}">
                  <a16:creationId xmlns:a16="http://schemas.microsoft.com/office/drawing/2014/main" id="{CC702D71-936A-38F8-EB81-8FCFF0E03BEC}"/>
                </a:ext>
              </a:extLst>
            </p:cNvPr>
            <p:cNvSpPr/>
            <p:nvPr/>
          </p:nvSpPr>
          <p:spPr>
            <a:xfrm>
              <a:off x="4799980" y="2313448"/>
              <a:ext cx="698724" cy="197439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955" y="19181"/>
                    <a:pt x="18895" y="15249"/>
                    <a:pt x="18895" y="10800"/>
                  </a:cubicBezTo>
                  <a:cubicBezTo>
                    <a:pt x="18895" y="6351"/>
                    <a:pt x="19955" y="2419"/>
                    <a:pt x="21600" y="0"/>
                  </a:cubicBezTo>
                  <a:lnTo>
                    <a:pt x="0" y="0"/>
                  </a:lnTo>
                  <a:cubicBezTo>
                    <a:pt x="1645" y="2419"/>
                    <a:pt x="2705" y="6351"/>
                    <a:pt x="2705" y="10800"/>
                  </a:cubicBezTo>
                  <a:cubicBezTo>
                    <a:pt x="2705" y="15249"/>
                    <a:pt x="1645" y="19181"/>
                    <a:pt x="0" y="21600"/>
                  </a:cubicBezTo>
                  <a:lnTo>
                    <a:pt x="21600" y="21600"/>
                  </a:lnTo>
                  <a:close/>
                </a:path>
              </a:pathLst>
            </a:custGeom>
            <a:solidFill>
              <a:srgbClr val="A2B96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2" name="Shape">
              <a:extLst>
                <a:ext uri="{FF2B5EF4-FFF2-40B4-BE49-F238E27FC236}">
                  <a16:creationId xmlns:a16="http://schemas.microsoft.com/office/drawing/2014/main" id="{430D2EB5-198A-22AC-5B78-6CAC204030EE}"/>
                </a:ext>
              </a:extLst>
            </p:cNvPr>
            <p:cNvSpPr/>
            <p:nvPr/>
          </p:nvSpPr>
          <p:spPr>
            <a:xfrm>
              <a:off x="5878999" y="2029702"/>
              <a:ext cx="850052" cy="260100"/>
            </a:xfrm>
            <a:custGeom>
              <a:avLst/>
              <a:gdLst/>
              <a:ahLst/>
              <a:cxnLst>
                <a:cxn ang="0">
                  <a:pos x="wd2" y="hd2"/>
                </a:cxn>
                <a:cxn ang="5400000">
                  <a:pos x="wd2" y="hd2"/>
                </a:cxn>
                <a:cxn ang="10800000">
                  <a:pos x="wd2" y="hd2"/>
                </a:cxn>
                <a:cxn ang="16200000">
                  <a:pos x="wd2" y="hd2"/>
                </a:cxn>
              </a:cxnLst>
              <a:rect l="0" t="0" r="r" b="b"/>
              <a:pathLst>
                <a:path w="21600" h="21600" extrusionOk="0">
                  <a:moveTo>
                    <a:pt x="18295" y="0"/>
                  </a:moveTo>
                  <a:lnTo>
                    <a:pt x="3305" y="0"/>
                  </a:lnTo>
                  <a:cubicBezTo>
                    <a:pt x="1472" y="0"/>
                    <a:pt x="0" y="4811"/>
                    <a:pt x="0" y="10800"/>
                  </a:cubicBezTo>
                  <a:cubicBezTo>
                    <a:pt x="0" y="16789"/>
                    <a:pt x="1472" y="21600"/>
                    <a:pt x="3305" y="21600"/>
                  </a:cubicBezTo>
                  <a:lnTo>
                    <a:pt x="18295" y="21600"/>
                  </a:lnTo>
                  <a:cubicBezTo>
                    <a:pt x="20128" y="21600"/>
                    <a:pt x="21600" y="16789"/>
                    <a:pt x="21600" y="10800"/>
                  </a:cubicBezTo>
                  <a:cubicBezTo>
                    <a:pt x="21600" y="4811"/>
                    <a:pt x="20128" y="0"/>
                    <a:pt x="18295" y="0"/>
                  </a:cubicBezTo>
                  <a:close/>
                </a:path>
              </a:pathLst>
            </a:custGeom>
            <a:solidFill>
              <a:srgbClr val="FFCC4C">
                <a:lumMod val="50000"/>
              </a:srgbClr>
            </a:solidFill>
            <a:ln w="12700">
              <a:miter lim="400000"/>
            </a:ln>
          </p:spPr>
          <p:txBody>
            <a:bodyPr lIns="28575" tIns="28575" rIns="28575" bIns="285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FFFFF"/>
                  </a:solidFill>
                  <a:effectLst/>
                  <a:uLnTx/>
                  <a:uFillTx/>
                </a:rPr>
                <a:t>04</a:t>
              </a:r>
              <a:endParaRPr kumimoji="0" sz="1350" b="1" i="0" u="none" strike="noStrike" kern="0" cap="none" spc="0" normalizeH="0" baseline="0" noProof="0" dirty="0">
                <a:ln>
                  <a:noFill/>
                </a:ln>
                <a:solidFill>
                  <a:srgbClr val="FFFFFF"/>
                </a:solidFill>
                <a:effectLst/>
                <a:uLnTx/>
                <a:uFillTx/>
              </a:endParaRPr>
            </a:p>
          </p:txBody>
        </p:sp>
        <p:sp>
          <p:nvSpPr>
            <p:cNvPr id="33" name="Shape">
              <a:extLst>
                <a:ext uri="{FF2B5EF4-FFF2-40B4-BE49-F238E27FC236}">
                  <a16:creationId xmlns:a16="http://schemas.microsoft.com/office/drawing/2014/main" id="{A23376AA-307C-9F29-7DD8-D268E3BAFCFA}"/>
                </a:ext>
              </a:extLst>
            </p:cNvPr>
            <p:cNvSpPr/>
            <p:nvPr/>
          </p:nvSpPr>
          <p:spPr>
            <a:xfrm>
              <a:off x="5954072" y="2313448"/>
              <a:ext cx="699905" cy="197439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958" y="19181"/>
                    <a:pt x="18900" y="15249"/>
                    <a:pt x="18900" y="10800"/>
                  </a:cubicBezTo>
                  <a:cubicBezTo>
                    <a:pt x="18900" y="6351"/>
                    <a:pt x="19958" y="2419"/>
                    <a:pt x="21600" y="0"/>
                  </a:cubicBezTo>
                  <a:lnTo>
                    <a:pt x="0" y="0"/>
                  </a:lnTo>
                  <a:cubicBezTo>
                    <a:pt x="1642" y="2419"/>
                    <a:pt x="2700" y="6351"/>
                    <a:pt x="2700" y="10800"/>
                  </a:cubicBezTo>
                  <a:cubicBezTo>
                    <a:pt x="2700" y="15249"/>
                    <a:pt x="1642" y="19181"/>
                    <a:pt x="0" y="21600"/>
                  </a:cubicBezTo>
                  <a:lnTo>
                    <a:pt x="21600" y="21600"/>
                  </a:lnTo>
                  <a:close/>
                </a:path>
              </a:pathLst>
            </a:custGeom>
            <a:solidFill>
              <a:srgbClr val="FFCC4C"/>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4" name="Shape">
              <a:extLst>
                <a:ext uri="{FF2B5EF4-FFF2-40B4-BE49-F238E27FC236}">
                  <a16:creationId xmlns:a16="http://schemas.microsoft.com/office/drawing/2014/main" id="{DDC21865-A1A5-DE02-404C-6CDB277DB429}"/>
                </a:ext>
              </a:extLst>
            </p:cNvPr>
            <p:cNvSpPr/>
            <p:nvPr/>
          </p:nvSpPr>
          <p:spPr>
            <a:xfrm>
              <a:off x="2077421" y="1143000"/>
              <a:ext cx="4989158" cy="585816"/>
            </a:xfrm>
            <a:custGeom>
              <a:avLst/>
              <a:gdLst/>
              <a:ahLst/>
              <a:cxnLst>
                <a:cxn ang="0">
                  <a:pos x="wd2" y="hd2"/>
                </a:cxn>
                <a:cxn ang="5400000">
                  <a:pos x="wd2" y="hd2"/>
                </a:cxn>
                <a:cxn ang="10800000">
                  <a:pos x="wd2" y="hd2"/>
                </a:cxn>
                <a:cxn ang="16200000">
                  <a:pos x="wd2" y="hd2"/>
                </a:cxn>
              </a:cxnLst>
              <a:rect l="0" t="0" r="r" b="b"/>
              <a:pathLst>
                <a:path w="21437" h="21069" extrusionOk="0">
                  <a:moveTo>
                    <a:pt x="21266" y="17497"/>
                  </a:moveTo>
                  <a:lnTo>
                    <a:pt x="12498" y="1595"/>
                  </a:lnTo>
                  <a:cubicBezTo>
                    <a:pt x="11325" y="-531"/>
                    <a:pt x="10110" y="-531"/>
                    <a:pt x="8937" y="1595"/>
                  </a:cubicBezTo>
                  <a:lnTo>
                    <a:pt x="169" y="17497"/>
                  </a:lnTo>
                  <a:cubicBezTo>
                    <a:pt x="-80" y="17965"/>
                    <a:pt x="-44" y="21069"/>
                    <a:pt x="215" y="21069"/>
                  </a:cubicBezTo>
                  <a:lnTo>
                    <a:pt x="21225" y="21069"/>
                  </a:lnTo>
                  <a:cubicBezTo>
                    <a:pt x="21479" y="21026"/>
                    <a:pt x="21520" y="17923"/>
                    <a:pt x="21266" y="17497"/>
                  </a:cubicBezTo>
                  <a:close/>
                </a:path>
              </a:pathLst>
            </a:custGeom>
            <a:solidFill>
              <a:srgbClr val="063951"/>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5" name="Shape">
              <a:extLst>
                <a:ext uri="{FF2B5EF4-FFF2-40B4-BE49-F238E27FC236}">
                  <a16:creationId xmlns:a16="http://schemas.microsoft.com/office/drawing/2014/main" id="{18E76B5D-63FA-2144-C824-A24B5684FA06}"/>
                </a:ext>
              </a:extLst>
            </p:cNvPr>
            <p:cNvSpPr/>
            <p:nvPr/>
          </p:nvSpPr>
          <p:spPr>
            <a:xfrm>
              <a:off x="2204302" y="4592694"/>
              <a:ext cx="4735398" cy="285500"/>
            </a:xfrm>
            <a:custGeom>
              <a:avLst/>
              <a:gdLst/>
              <a:ahLst/>
              <a:cxnLst>
                <a:cxn ang="0">
                  <a:pos x="wd2" y="hd2"/>
                </a:cxn>
                <a:cxn ang="5400000">
                  <a:pos x="wd2" y="hd2"/>
                </a:cxn>
                <a:cxn ang="10800000">
                  <a:pos x="wd2" y="hd2"/>
                </a:cxn>
                <a:cxn ang="16200000">
                  <a:pos x="wd2" y="hd2"/>
                </a:cxn>
              </a:cxnLst>
              <a:rect l="0" t="0" r="r" b="b"/>
              <a:pathLst>
                <a:path w="21600" h="21600" extrusionOk="0">
                  <a:moveTo>
                    <a:pt x="20949" y="0"/>
                  </a:moveTo>
                  <a:lnTo>
                    <a:pt x="651" y="0"/>
                  </a:lnTo>
                  <a:cubicBezTo>
                    <a:pt x="290" y="0"/>
                    <a:pt x="0" y="4811"/>
                    <a:pt x="0" y="10800"/>
                  </a:cubicBezTo>
                  <a:cubicBezTo>
                    <a:pt x="0" y="16789"/>
                    <a:pt x="290" y="21600"/>
                    <a:pt x="651" y="21600"/>
                  </a:cubicBezTo>
                  <a:lnTo>
                    <a:pt x="20949" y="21600"/>
                  </a:lnTo>
                  <a:cubicBezTo>
                    <a:pt x="21310" y="21600"/>
                    <a:pt x="21600" y="16789"/>
                    <a:pt x="21600" y="10800"/>
                  </a:cubicBezTo>
                  <a:cubicBezTo>
                    <a:pt x="21600" y="4811"/>
                    <a:pt x="21310" y="0"/>
                    <a:pt x="20949" y="0"/>
                  </a:cubicBezTo>
                  <a:close/>
                </a:path>
              </a:pathLst>
            </a:custGeom>
            <a:solidFill>
              <a:srgbClr val="063951"/>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pic>
          <p:nvPicPr>
            <p:cNvPr id="36" name="Graphic 33" descr="Eye with solid fill">
              <a:extLst>
                <a:ext uri="{FF2B5EF4-FFF2-40B4-BE49-F238E27FC236}">
                  <a16:creationId xmlns:a16="http://schemas.microsoft.com/office/drawing/2014/main" id="{666023E4-B3A0-9FEF-440B-83D3BA1C8EA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662590" y="2434570"/>
              <a:ext cx="354770" cy="354770"/>
            </a:xfrm>
            <a:prstGeom prst="rect">
              <a:avLst/>
            </a:prstGeom>
          </p:spPr>
        </p:pic>
        <p:pic>
          <p:nvPicPr>
            <p:cNvPr id="37" name="Graphic 35" descr="Scales of justice with solid fill">
              <a:extLst>
                <a:ext uri="{FF2B5EF4-FFF2-40B4-BE49-F238E27FC236}">
                  <a16:creationId xmlns:a16="http://schemas.microsoft.com/office/drawing/2014/main" id="{03D235B7-02CD-E4AF-DE2E-9F931E6D119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126641" y="2434570"/>
              <a:ext cx="354770" cy="354770"/>
            </a:xfrm>
            <a:prstGeom prst="rect">
              <a:avLst/>
            </a:prstGeom>
          </p:spPr>
        </p:pic>
        <p:pic>
          <p:nvPicPr>
            <p:cNvPr id="38" name="Graphic 37" descr="Dove with solid fill">
              <a:extLst>
                <a:ext uri="{FF2B5EF4-FFF2-40B4-BE49-F238E27FC236}">
                  <a16:creationId xmlns:a16="http://schemas.microsoft.com/office/drawing/2014/main" id="{9B2B6999-7E0B-1501-BF35-FAE0FBB2D4A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817273" y="2434570"/>
              <a:ext cx="354770" cy="354770"/>
            </a:xfrm>
            <a:prstGeom prst="rect">
              <a:avLst/>
            </a:prstGeom>
          </p:spPr>
        </p:pic>
        <p:pic>
          <p:nvPicPr>
            <p:cNvPr id="39" name="Graphic 39" descr="Shield Tick with solid fill">
              <a:extLst>
                <a:ext uri="{FF2B5EF4-FFF2-40B4-BE49-F238E27FC236}">
                  <a16:creationId xmlns:a16="http://schemas.microsoft.com/office/drawing/2014/main" id="{B7DD4538-9D9E-7DE3-7DAC-E5083D504EB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971956" y="2434570"/>
              <a:ext cx="354770" cy="354770"/>
            </a:xfrm>
            <a:prstGeom prst="rect">
              <a:avLst/>
            </a:prstGeom>
          </p:spPr>
        </p:pic>
      </p:grpSp>
    </p:spTree>
    <p:extLst>
      <p:ext uri="{BB962C8B-B14F-4D97-AF65-F5344CB8AC3E}">
        <p14:creationId xmlns:p14="http://schemas.microsoft.com/office/powerpoint/2010/main" val="62939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44884" y="322007"/>
            <a:ext cx="7620000" cy="3139321"/>
          </a:xfrm>
          <a:prstGeom prst="rect">
            <a:avLst/>
          </a:prstGeom>
          <a:noFill/>
        </p:spPr>
        <p:txBody>
          <a:bodyPr vert="horz" rtlCol="0">
            <a:spAutoFit/>
          </a:bodyPr>
          <a:lstStyle/>
          <a:p>
            <a:r>
              <a:rPr lang="en-US" sz="6000" dirty="0" smtClean="0"/>
              <a:t>Training Process</a:t>
            </a:r>
          </a:p>
          <a:p>
            <a:endParaRPr lang="en-US" dirty="0" smtClean="0"/>
          </a:p>
          <a:p>
            <a:r>
              <a:rPr lang="en-US" sz="2000" dirty="0" smtClean="0">
                <a:latin typeface="Times New Roman" panose="02020603050405020304" pitchFamily="18" charset="0"/>
                <a:cs typeface="Times New Roman" panose="02020603050405020304" pitchFamily="18" charset="0"/>
              </a:rPr>
              <a:t>During the training phase, the pill detection model learns to extract relevant visual features from the pill images and associate them with corresponding labels. Training involves feeding the dataset through the model, optimizing its parameters using backpropagation and gradient descent algorithms. The goal is to minimize classification errors and improve the model's accuracy.</a:t>
            </a:r>
            <a:endParaRPr lang="en-US" sz="2000" dirty="0">
              <a:latin typeface="Times New Roman" panose="02020603050405020304" pitchFamily="18" charset="0"/>
              <a:cs typeface="Times New Roman" panose="02020603050405020304" pitchFamily="18" charset="0"/>
            </a:endParaRPr>
          </a:p>
        </p:txBody>
      </p:sp>
      <p:grpSp>
        <p:nvGrpSpPr>
          <p:cNvPr id="21" name="Group 20"/>
          <p:cNvGrpSpPr/>
          <p:nvPr/>
        </p:nvGrpSpPr>
        <p:grpSpPr>
          <a:xfrm>
            <a:off x="433341" y="3461701"/>
            <a:ext cx="8337787" cy="3018187"/>
            <a:chOff x="197367" y="2630107"/>
            <a:chExt cx="8337787" cy="3018187"/>
          </a:xfrm>
        </p:grpSpPr>
        <p:sp>
          <p:nvSpPr>
            <p:cNvPr id="22" name="Shape">
              <a:extLst>
                <a:ext uri="{FF2B5EF4-FFF2-40B4-BE49-F238E27FC236}">
                  <a16:creationId xmlns:a16="http://schemas.microsoft.com/office/drawing/2014/main" id="{BD90711C-E9AA-D7D9-A316-C70F94557AA9}"/>
                </a:ext>
              </a:extLst>
            </p:cNvPr>
            <p:cNvSpPr/>
            <p:nvPr/>
          </p:nvSpPr>
          <p:spPr>
            <a:xfrm>
              <a:off x="2106725" y="3035040"/>
              <a:ext cx="6426059" cy="2613254"/>
            </a:xfrm>
            <a:custGeom>
              <a:avLst/>
              <a:gdLst/>
              <a:ahLst/>
              <a:cxnLst>
                <a:cxn ang="0">
                  <a:pos x="wd2" y="hd2"/>
                </a:cxn>
                <a:cxn ang="5400000">
                  <a:pos x="wd2" y="hd2"/>
                </a:cxn>
                <a:cxn ang="10800000">
                  <a:pos x="wd2" y="hd2"/>
                </a:cxn>
                <a:cxn ang="16200000">
                  <a:pos x="wd2" y="hd2"/>
                </a:cxn>
              </a:cxnLst>
              <a:rect l="0" t="0" r="r" b="b"/>
              <a:pathLst>
                <a:path w="21600" h="21600" extrusionOk="0">
                  <a:moveTo>
                    <a:pt x="13873" y="11247"/>
                  </a:moveTo>
                  <a:lnTo>
                    <a:pt x="12885" y="11790"/>
                  </a:lnTo>
                  <a:lnTo>
                    <a:pt x="12649" y="13475"/>
                  </a:lnTo>
                  <a:lnTo>
                    <a:pt x="8996" y="8171"/>
                  </a:lnTo>
                  <a:lnTo>
                    <a:pt x="7971" y="8870"/>
                  </a:lnTo>
                  <a:lnTo>
                    <a:pt x="7801" y="9634"/>
                  </a:lnTo>
                  <a:lnTo>
                    <a:pt x="5607" y="3377"/>
                  </a:lnTo>
                  <a:lnTo>
                    <a:pt x="4486" y="4311"/>
                  </a:lnTo>
                  <a:lnTo>
                    <a:pt x="4401" y="4507"/>
                  </a:lnTo>
                  <a:lnTo>
                    <a:pt x="3687" y="777"/>
                  </a:lnTo>
                  <a:lnTo>
                    <a:pt x="2521" y="1790"/>
                  </a:lnTo>
                  <a:lnTo>
                    <a:pt x="2521" y="124"/>
                  </a:lnTo>
                  <a:lnTo>
                    <a:pt x="1280" y="0"/>
                  </a:lnTo>
                  <a:lnTo>
                    <a:pt x="0" y="1078"/>
                  </a:lnTo>
                  <a:lnTo>
                    <a:pt x="0" y="20516"/>
                  </a:lnTo>
                  <a:lnTo>
                    <a:pt x="1280" y="21600"/>
                  </a:lnTo>
                  <a:lnTo>
                    <a:pt x="2521" y="21469"/>
                  </a:lnTo>
                  <a:lnTo>
                    <a:pt x="2521" y="8641"/>
                  </a:lnTo>
                  <a:lnTo>
                    <a:pt x="4834" y="20411"/>
                  </a:lnTo>
                  <a:lnTo>
                    <a:pt x="6279" y="21411"/>
                  </a:lnTo>
                  <a:lnTo>
                    <a:pt x="7350" y="19876"/>
                  </a:lnTo>
                  <a:lnTo>
                    <a:pt x="6019" y="12946"/>
                  </a:lnTo>
                  <a:lnTo>
                    <a:pt x="8741" y="20490"/>
                  </a:lnTo>
                  <a:lnTo>
                    <a:pt x="10271" y="21345"/>
                  </a:lnTo>
                  <a:lnTo>
                    <a:pt x="11137" y="19138"/>
                  </a:lnTo>
                  <a:lnTo>
                    <a:pt x="9477" y="14409"/>
                  </a:lnTo>
                  <a:lnTo>
                    <a:pt x="13990" y="20731"/>
                  </a:lnTo>
                  <a:lnTo>
                    <a:pt x="15600" y="21352"/>
                  </a:lnTo>
                  <a:lnTo>
                    <a:pt x="16158" y="18569"/>
                  </a:lnTo>
                  <a:lnTo>
                    <a:pt x="14936" y="16799"/>
                  </a:lnTo>
                  <a:lnTo>
                    <a:pt x="19584" y="20914"/>
                  </a:lnTo>
                  <a:lnTo>
                    <a:pt x="21220" y="21384"/>
                  </a:lnTo>
                  <a:lnTo>
                    <a:pt x="21600" y="18413"/>
                  </a:lnTo>
                  <a:close/>
                </a:path>
              </a:pathLst>
            </a:custGeom>
            <a:solidFill>
              <a:srgbClr val="4CC1EF">
                <a:lumMod val="75000"/>
              </a:srgb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3" name="Shape">
              <a:extLst>
                <a:ext uri="{FF2B5EF4-FFF2-40B4-BE49-F238E27FC236}">
                  <a16:creationId xmlns:a16="http://schemas.microsoft.com/office/drawing/2014/main" id="{426F7E45-6A26-21F9-D388-1DF39DA0A2D6}"/>
                </a:ext>
              </a:extLst>
            </p:cNvPr>
            <p:cNvSpPr/>
            <p:nvPr/>
          </p:nvSpPr>
          <p:spPr>
            <a:xfrm>
              <a:off x="6105231" y="4394216"/>
              <a:ext cx="2429923" cy="1226420"/>
            </a:xfrm>
            <a:custGeom>
              <a:avLst/>
              <a:gdLst/>
              <a:ahLst/>
              <a:cxnLst>
                <a:cxn ang="0">
                  <a:pos x="wd2" y="hd2"/>
                </a:cxn>
                <a:cxn ang="5400000">
                  <a:pos x="wd2" y="hd2"/>
                </a:cxn>
                <a:cxn ang="10800000">
                  <a:pos x="wd2" y="hd2"/>
                </a:cxn>
                <a:cxn ang="16200000">
                  <a:pos x="wd2" y="hd2"/>
                </a:cxn>
              </a:cxnLst>
              <a:rect l="0" t="0" r="r" b="b"/>
              <a:pathLst>
                <a:path w="21600" h="21600" extrusionOk="0">
                  <a:moveTo>
                    <a:pt x="1166" y="0"/>
                  </a:moveTo>
                  <a:lnTo>
                    <a:pt x="21600" y="15268"/>
                  </a:lnTo>
                  <a:lnTo>
                    <a:pt x="20596" y="21600"/>
                  </a:lnTo>
                  <a:lnTo>
                    <a:pt x="0" y="6750"/>
                  </a:ln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4" name="Shape">
              <a:extLst>
                <a:ext uri="{FF2B5EF4-FFF2-40B4-BE49-F238E27FC236}">
                  <a16:creationId xmlns:a16="http://schemas.microsoft.com/office/drawing/2014/main" id="{77A2C76D-1410-99CF-27CC-72167D9CDCDF}"/>
                </a:ext>
              </a:extLst>
            </p:cNvPr>
            <p:cNvSpPr/>
            <p:nvPr/>
          </p:nvSpPr>
          <p:spPr>
            <a:xfrm>
              <a:off x="4595914" y="4022814"/>
              <a:ext cx="2320874" cy="1594662"/>
            </a:xfrm>
            <a:custGeom>
              <a:avLst/>
              <a:gdLst/>
              <a:ahLst/>
              <a:cxnLst>
                <a:cxn ang="0">
                  <a:pos x="wd2" y="hd2"/>
                </a:cxn>
                <a:cxn ang="5400000">
                  <a:pos x="wd2" y="hd2"/>
                </a:cxn>
                <a:cxn ang="10800000">
                  <a:pos x="wd2" y="hd2"/>
                </a:cxn>
                <a:cxn ang="16200000">
                  <a:pos x="wd2" y="hd2"/>
                </a:cxn>
              </a:cxnLst>
              <a:rect l="0" t="0" r="r" b="b"/>
              <a:pathLst>
                <a:path w="21600" h="21600" extrusionOk="0">
                  <a:moveTo>
                    <a:pt x="1772" y="0"/>
                  </a:moveTo>
                  <a:lnTo>
                    <a:pt x="21600" y="17040"/>
                  </a:lnTo>
                  <a:lnTo>
                    <a:pt x="20056" y="21600"/>
                  </a:lnTo>
                  <a:lnTo>
                    <a:pt x="0" y="4774"/>
                  </a:ln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5" name="Shape">
              <a:extLst>
                <a:ext uri="{FF2B5EF4-FFF2-40B4-BE49-F238E27FC236}">
                  <a16:creationId xmlns:a16="http://schemas.microsoft.com/office/drawing/2014/main" id="{8B359D20-54E1-EE10-74A7-17C9F21E310B}"/>
                </a:ext>
              </a:extLst>
            </p:cNvPr>
            <p:cNvSpPr/>
            <p:nvPr/>
          </p:nvSpPr>
          <p:spPr>
            <a:xfrm>
              <a:off x="3489607" y="3445955"/>
              <a:ext cx="1930507" cy="2173892"/>
            </a:xfrm>
            <a:custGeom>
              <a:avLst/>
              <a:gdLst/>
              <a:ahLst/>
              <a:cxnLst>
                <a:cxn ang="0">
                  <a:pos x="wd2" y="hd2"/>
                </a:cxn>
                <a:cxn ang="5400000">
                  <a:pos x="wd2" y="hd2"/>
                </a:cxn>
                <a:cxn ang="10800000">
                  <a:pos x="wd2" y="hd2"/>
                </a:cxn>
                <a:cxn ang="16200000">
                  <a:pos x="wd2" y="hd2"/>
                </a:cxn>
              </a:cxnLst>
              <a:rect l="0" t="0" r="r" b="b"/>
              <a:pathLst>
                <a:path w="21600" h="21600" extrusionOk="0">
                  <a:moveTo>
                    <a:pt x="3192" y="0"/>
                  </a:moveTo>
                  <a:lnTo>
                    <a:pt x="21600" y="18946"/>
                  </a:lnTo>
                  <a:lnTo>
                    <a:pt x="18718" y="21600"/>
                  </a:lnTo>
                  <a:lnTo>
                    <a:pt x="0" y="2638"/>
                  </a:ln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6" name="Shape">
              <a:extLst>
                <a:ext uri="{FF2B5EF4-FFF2-40B4-BE49-F238E27FC236}">
                  <a16:creationId xmlns:a16="http://schemas.microsoft.com/office/drawing/2014/main" id="{51BFC5F6-A44A-DC26-FACE-54A94B3AD0DA}"/>
                </a:ext>
              </a:extLst>
            </p:cNvPr>
            <p:cNvSpPr/>
            <p:nvPr/>
          </p:nvSpPr>
          <p:spPr>
            <a:xfrm>
              <a:off x="2865335" y="3129868"/>
              <a:ext cx="1431087" cy="2496301"/>
            </a:xfrm>
            <a:custGeom>
              <a:avLst/>
              <a:gdLst/>
              <a:ahLst/>
              <a:cxnLst>
                <a:cxn ang="0">
                  <a:pos x="wd2" y="hd2"/>
                </a:cxn>
                <a:cxn ang="5400000">
                  <a:pos x="wd2" y="hd2"/>
                </a:cxn>
                <a:cxn ang="10800000">
                  <a:pos x="wd2" y="hd2"/>
                </a:cxn>
                <a:cxn ang="16200000">
                  <a:pos x="wd2" y="hd2"/>
                </a:cxn>
              </a:cxnLst>
              <a:rect l="0" t="0" r="r" b="b"/>
              <a:pathLst>
                <a:path w="21600" h="21600" extrusionOk="0">
                  <a:moveTo>
                    <a:pt x="5153" y="0"/>
                  </a:moveTo>
                  <a:lnTo>
                    <a:pt x="21600" y="19993"/>
                  </a:lnTo>
                  <a:lnTo>
                    <a:pt x="16793" y="21600"/>
                  </a:lnTo>
                  <a:lnTo>
                    <a:pt x="0" y="1456"/>
                  </a:ln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27" name="Shape">
              <a:extLst>
                <a:ext uri="{FF2B5EF4-FFF2-40B4-BE49-F238E27FC236}">
                  <a16:creationId xmlns:a16="http://schemas.microsoft.com/office/drawing/2014/main" id="{FFAFF1CE-E085-6ABB-F47E-66760BB58627}"/>
                </a:ext>
              </a:extLst>
            </p:cNvPr>
            <p:cNvSpPr/>
            <p:nvPr/>
          </p:nvSpPr>
          <p:spPr>
            <a:xfrm>
              <a:off x="2486029" y="3035040"/>
              <a:ext cx="369035" cy="2613254"/>
            </a:xfrm>
            <a:custGeom>
              <a:avLst/>
              <a:gdLst/>
              <a:ahLst/>
              <a:cxnLst>
                <a:cxn ang="0">
                  <a:pos x="wd2" y="hd2"/>
                </a:cxn>
                <a:cxn ang="5400000">
                  <a:pos x="wd2" y="hd2"/>
                </a:cxn>
                <a:cxn ang="10800000">
                  <a:pos x="wd2" y="hd2"/>
                </a:cxn>
                <a:cxn ang="16200000">
                  <a:pos x="wd2" y="hd2"/>
                </a:cxn>
              </a:cxnLst>
              <a:rect l="0" t="0" r="r" b="b"/>
              <a:pathLst>
                <a:path w="21600" h="21600" extrusionOk="0">
                  <a:moveTo>
                    <a:pt x="21600" y="124"/>
                  </a:moveTo>
                  <a:lnTo>
                    <a:pt x="21600" y="21469"/>
                  </a:lnTo>
                  <a:lnTo>
                    <a:pt x="0" y="21600"/>
                  </a:lnTo>
                  <a:lnTo>
                    <a:pt x="0" y="0"/>
                  </a:ln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grpSp>
          <p:nvGrpSpPr>
            <p:cNvPr id="28" name="Group 27">
              <a:extLst>
                <a:ext uri="{FF2B5EF4-FFF2-40B4-BE49-F238E27FC236}">
                  <a16:creationId xmlns:a16="http://schemas.microsoft.com/office/drawing/2014/main" id="{279415B2-D2B1-2664-CBDF-499FAD129C2D}"/>
                </a:ext>
              </a:extLst>
            </p:cNvPr>
            <p:cNvGrpSpPr/>
            <p:nvPr/>
          </p:nvGrpSpPr>
          <p:grpSpPr>
            <a:xfrm>
              <a:off x="197367" y="2630107"/>
              <a:ext cx="2103943" cy="3018187"/>
              <a:chOff x="912446" y="2395221"/>
              <a:chExt cx="2518731" cy="3613216"/>
            </a:xfrm>
          </p:grpSpPr>
          <p:sp>
            <p:nvSpPr>
              <p:cNvPr id="29" name="Shape">
                <a:extLst>
                  <a:ext uri="{FF2B5EF4-FFF2-40B4-BE49-F238E27FC236}">
                    <a16:creationId xmlns:a16="http://schemas.microsoft.com/office/drawing/2014/main" id="{EB68BB36-6D95-3C0F-145D-468536173E9F}"/>
                  </a:ext>
                </a:extLst>
              </p:cNvPr>
              <p:cNvSpPr/>
              <p:nvPr/>
            </p:nvSpPr>
            <p:spPr>
              <a:xfrm>
                <a:off x="2499893" y="2804257"/>
                <a:ext cx="249319" cy="528825"/>
              </a:xfrm>
              <a:custGeom>
                <a:avLst/>
                <a:gdLst/>
                <a:ahLst/>
                <a:cxnLst>
                  <a:cxn ang="0">
                    <a:pos x="wd2" y="hd2"/>
                  </a:cxn>
                  <a:cxn ang="5400000">
                    <a:pos x="wd2" y="hd2"/>
                  </a:cxn>
                  <a:cxn ang="10800000">
                    <a:pos x="wd2" y="hd2"/>
                  </a:cxn>
                  <a:cxn ang="16200000">
                    <a:pos x="wd2" y="hd2"/>
                  </a:cxn>
                </a:cxnLst>
                <a:rect l="0" t="0" r="r" b="b"/>
                <a:pathLst>
                  <a:path w="21600" h="21600" extrusionOk="0">
                    <a:moveTo>
                      <a:pt x="18394" y="1710"/>
                    </a:moveTo>
                    <a:lnTo>
                      <a:pt x="18394" y="8513"/>
                    </a:lnTo>
                    <a:lnTo>
                      <a:pt x="21600" y="14758"/>
                    </a:lnTo>
                    <a:lnTo>
                      <a:pt x="11053" y="21600"/>
                    </a:lnTo>
                    <a:lnTo>
                      <a:pt x="0" y="2785"/>
                    </a:lnTo>
                    <a:lnTo>
                      <a:pt x="6244" y="0"/>
                    </a:lnTo>
                    <a:close/>
                  </a:path>
                </a:pathLst>
              </a:custGeom>
              <a:solidFill>
                <a:srgbClr val="F4F5F5"/>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0" name="Shape">
                <a:extLst>
                  <a:ext uri="{FF2B5EF4-FFF2-40B4-BE49-F238E27FC236}">
                    <a16:creationId xmlns:a16="http://schemas.microsoft.com/office/drawing/2014/main" id="{1284F64C-8B9F-58E8-14EB-BCBAE09626C5}"/>
                  </a:ext>
                </a:extLst>
              </p:cNvPr>
              <p:cNvSpPr/>
              <p:nvPr/>
            </p:nvSpPr>
            <p:spPr>
              <a:xfrm>
                <a:off x="3249792" y="3437288"/>
                <a:ext cx="99340" cy="252201"/>
              </a:xfrm>
              <a:custGeom>
                <a:avLst/>
                <a:gdLst/>
                <a:ahLst/>
                <a:cxnLst>
                  <a:cxn ang="0">
                    <a:pos x="wd2" y="hd2"/>
                  </a:cxn>
                  <a:cxn ang="5400000">
                    <a:pos x="wd2" y="hd2"/>
                  </a:cxn>
                  <a:cxn ang="10800000">
                    <a:pos x="wd2" y="hd2"/>
                  </a:cxn>
                  <a:cxn ang="16200000">
                    <a:pos x="wd2" y="hd2"/>
                  </a:cxn>
                </a:cxnLst>
                <a:rect l="0" t="0" r="r" b="b"/>
                <a:pathLst>
                  <a:path w="21600" h="21188" extrusionOk="0">
                    <a:moveTo>
                      <a:pt x="19693" y="9491"/>
                    </a:moveTo>
                    <a:cubicBezTo>
                      <a:pt x="19693" y="9491"/>
                      <a:pt x="19693" y="18655"/>
                      <a:pt x="18000" y="20127"/>
                    </a:cubicBezTo>
                    <a:cubicBezTo>
                      <a:pt x="16517" y="21600"/>
                      <a:pt x="2752" y="21109"/>
                      <a:pt x="2752" y="21109"/>
                    </a:cubicBezTo>
                    <a:lnTo>
                      <a:pt x="0" y="4909"/>
                    </a:lnTo>
                    <a:lnTo>
                      <a:pt x="3388" y="0"/>
                    </a:lnTo>
                    <a:lnTo>
                      <a:pt x="21600" y="4255"/>
                    </a:lnTo>
                    <a:lnTo>
                      <a:pt x="19693" y="9491"/>
                    </a:lnTo>
                    <a:close/>
                  </a:path>
                </a:pathLst>
              </a:custGeom>
              <a:solidFill>
                <a:srgbClr val="F4F5F5"/>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1" name="Shape">
                <a:extLst>
                  <a:ext uri="{FF2B5EF4-FFF2-40B4-BE49-F238E27FC236}">
                    <a16:creationId xmlns:a16="http://schemas.microsoft.com/office/drawing/2014/main" id="{0F1D7A41-354A-958F-8D39-C42A8D92DBF1}"/>
                  </a:ext>
                </a:extLst>
              </p:cNvPr>
              <p:cNvSpPr/>
              <p:nvPr/>
            </p:nvSpPr>
            <p:spPr>
              <a:xfrm>
                <a:off x="2694672" y="3018514"/>
                <a:ext cx="109095" cy="1263364"/>
              </a:xfrm>
              <a:custGeom>
                <a:avLst/>
                <a:gdLst/>
                <a:ahLst/>
                <a:cxnLst>
                  <a:cxn ang="0">
                    <a:pos x="wd2" y="hd2"/>
                  </a:cxn>
                  <a:cxn ang="5400000">
                    <a:pos x="wd2" y="hd2"/>
                  </a:cxn>
                  <a:cxn ang="10800000">
                    <a:pos x="wd2" y="hd2"/>
                  </a:cxn>
                  <a:cxn ang="16200000">
                    <a:pos x="wd2" y="hd2"/>
                  </a:cxn>
                </a:cxnLst>
                <a:rect l="0" t="0" r="r" b="b"/>
                <a:pathLst>
                  <a:path w="21413" h="21422" extrusionOk="0">
                    <a:moveTo>
                      <a:pt x="3632" y="0"/>
                    </a:moveTo>
                    <a:cubicBezTo>
                      <a:pt x="3632" y="0"/>
                      <a:pt x="6882" y="198"/>
                      <a:pt x="9366" y="446"/>
                    </a:cubicBezTo>
                    <a:cubicBezTo>
                      <a:pt x="11851" y="694"/>
                      <a:pt x="9366" y="1420"/>
                      <a:pt x="9366" y="1420"/>
                    </a:cubicBezTo>
                    <a:cubicBezTo>
                      <a:pt x="9366" y="1420"/>
                      <a:pt x="16630" y="1998"/>
                      <a:pt x="17968" y="2840"/>
                    </a:cubicBezTo>
                    <a:cubicBezTo>
                      <a:pt x="19307" y="3683"/>
                      <a:pt x="21218" y="21237"/>
                      <a:pt x="21409" y="21418"/>
                    </a:cubicBezTo>
                    <a:cubicBezTo>
                      <a:pt x="21600" y="21600"/>
                      <a:pt x="14718" y="15176"/>
                      <a:pt x="10895" y="12006"/>
                    </a:cubicBezTo>
                    <a:cubicBezTo>
                      <a:pt x="7072" y="8851"/>
                      <a:pt x="1911" y="1883"/>
                      <a:pt x="3440" y="1437"/>
                    </a:cubicBezTo>
                    <a:cubicBezTo>
                      <a:pt x="3440" y="1437"/>
                      <a:pt x="0" y="908"/>
                      <a:pt x="0" y="710"/>
                    </a:cubicBezTo>
                    <a:cubicBezTo>
                      <a:pt x="190" y="545"/>
                      <a:pt x="3632" y="0"/>
                      <a:pt x="3632" y="0"/>
                    </a:cubicBezTo>
                    <a:close/>
                  </a:path>
                </a:pathLst>
              </a:custGeom>
              <a:solidFill>
                <a:srgbClr val="4CC1EF">
                  <a:lumMod val="75000"/>
                </a:srgb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2" name="Line">
                <a:extLst>
                  <a:ext uri="{FF2B5EF4-FFF2-40B4-BE49-F238E27FC236}">
                    <a16:creationId xmlns:a16="http://schemas.microsoft.com/office/drawing/2014/main" id="{A691A5D8-938B-D972-2D61-40C771CF058F}"/>
                  </a:ext>
                </a:extLst>
              </p:cNvPr>
              <p:cNvSpPr/>
              <p:nvPr/>
            </p:nvSpPr>
            <p:spPr>
              <a:xfrm>
                <a:off x="912446" y="2852951"/>
                <a:ext cx="2384003" cy="3155486"/>
              </a:xfrm>
              <a:custGeom>
                <a:avLst/>
                <a:gdLst/>
                <a:ahLst/>
                <a:cxnLst>
                  <a:cxn ang="0">
                    <a:pos x="wd2" y="hd2"/>
                  </a:cxn>
                  <a:cxn ang="5400000">
                    <a:pos x="wd2" y="hd2"/>
                  </a:cxn>
                  <a:cxn ang="10800000">
                    <a:pos x="wd2" y="hd2"/>
                  </a:cxn>
                  <a:cxn ang="16200000">
                    <a:pos x="wd2" y="hd2"/>
                  </a:cxn>
                </a:cxnLst>
                <a:rect l="0" t="0" r="r" b="b"/>
                <a:pathLst>
                  <a:path w="21538" h="21541" extrusionOk="0">
                    <a:moveTo>
                      <a:pt x="16003" y="1619"/>
                    </a:moveTo>
                    <a:cubicBezTo>
                      <a:pt x="15933" y="1427"/>
                      <a:pt x="15766" y="1267"/>
                      <a:pt x="15713" y="1068"/>
                    </a:cubicBezTo>
                    <a:cubicBezTo>
                      <a:pt x="15572" y="729"/>
                      <a:pt x="15238" y="509"/>
                      <a:pt x="14904" y="283"/>
                    </a:cubicBezTo>
                    <a:cubicBezTo>
                      <a:pt x="14851" y="250"/>
                      <a:pt x="14780" y="237"/>
                      <a:pt x="14754" y="177"/>
                    </a:cubicBezTo>
                    <a:cubicBezTo>
                      <a:pt x="14631" y="130"/>
                      <a:pt x="14508" y="97"/>
                      <a:pt x="14393" y="44"/>
                    </a:cubicBezTo>
                    <a:cubicBezTo>
                      <a:pt x="14270" y="-9"/>
                      <a:pt x="14164" y="-16"/>
                      <a:pt x="14041" y="37"/>
                    </a:cubicBezTo>
                    <a:cubicBezTo>
                      <a:pt x="13918" y="210"/>
                      <a:pt x="13760" y="330"/>
                      <a:pt x="13487" y="403"/>
                    </a:cubicBezTo>
                    <a:cubicBezTo>
                      <a:pt x="13161" y="496"/>
                      <a:pt x="12853" y="642"/>
                      <a:pt x="12581" y="808"/>
                    </a:cubicBezTo>
                    <a:cubicBezTo>
                      <a:pt x="12229" y="1021"/>
                      <a:pt x="11903" y="1254"/>
                      <a:pt x="11692" y="1566"/>
                    </a:cubicBezTo>
                    <a:cubicBezTo>
                      <a:pt x="11490" y="1865"/>
                      <a:pt x="11226" y="2138"/>
                      <a:pt x="11059" y="2457"/>
                    </a:cubicBezTo>
                    <a:cubicBezTo>
                      <a:pt x="10927" y="2716"/>
                      <a:pt x="10856" y="2989"/>
                      <a:pt x="10795" y="3262"/>
                    </a:cubicBezTo>
                    <a:cubicBezTo>
                      <a:pt x="10759" y="3414"/>
                      <a:pt x="10663" y="3561"/>
                      <a:pt x="10610" y="3720"/>
                    </a:cubicBezTo>
                    <a:cubicBezTo>
                      <a:pt x="10522" y="3966"/>
                      <a:pt x="10381" y="4206"/>
                      <a:pt x="10223" y="4425"/>
                    </a:cubicBezTo>
                    <a:cubicBezTo>
                      <a:pt x="10091" y="4618"/>
                      <a:pt x="10003" y="4824"/>
                      <a:pt x="9844" y="5010"/>
                    </a:cubicBezTo>
                    <a:cubicBezTo>
                      <a:pt x="9792" y="5070"/>
                      <a:pt x="9756" y="5136"/>
                      <a:pt x="9730" y="5203"/>
                    </a:cubicBezTo>
                    <a:cubicBezTo>
                      <a:pt x="9695" y="5316"/>
                      <a:pt x="9633" y="5429"/>
                      <a:pt x="9493" y="5502"/>
                    </a:cubicBezTo>
                    <a:cubicBezTo>
                      <a:pt x="9449" y="5529"/>
                      <a:pt x="9405" y="5562"/>
                      <a:pt x="9378" y="5602"/>
                    </a:cubicBezTo>
                    <a:cubicBezTo>
                      <a:pt x="9053" y="6074"/>
                      <a:pt x="8542" y="6433"/>
                      <a:pt x="8129" y="6852"/>
                    </a:cubicBezTo>
                    <a:cubicBezTo>
                      <a:pt x="7750" y="7237"/>
                      <a:pt x="7390" y="7629"/>
                      <a:pt x="7029" y="8022"/>
                    </a:cubicBezTo>
                    <a:cubicBezTo>
                      <a:pt x="6835" y="8234"/>
                      <a:pt x="6651" y="8447"/>
                      <a:pt x="6501" y="8680"/>
                    </a:cubicBezTo>
                    <a:cubicBezTo>
                      <a:pt x="6448" y="8766"/>
                      <a:pt x="6439" y="8819"/>
                      <a:pt x="6554" y="8873"/>
                    </a:cubicBezTo>
                    <a:cubicBezTo>
                      <a:pt x="6827" y="8992"/>
                      <a:pt x="6897" y="9159"/>
                      <a:pt x="6862" y="9404"/>
                    </a:cubicBezTo>
                    <a:cubicBezTo>
                      <a:pt x="6783" y="9943"/>
                      <a:pt x="6985" y="10455"/>
                      <a:pt x="7302" y="10940"/>
                    </a:cubicBezTo>
                    <a:cubicBezTo>
                      <a:pt x="7399" y="11086"/>
                      <a:pt x="7495" y="11233"/>
                      <a:pt x="7610" y="11366"/>
                    </a:cubicBezTo>
                    <a:cubicBezTo>
                      <a:pt x="7689" y="11459"/>
                      <a:pt x="7680" y="11578"/>
                      <a:pt x="7689" y="11691"/>
                    </a:cubicBezTo>
                    <a:cubicBezTo>
                      <a:pt x="7706" y="12263"/>
                      <a:pt x="7706" y="12835"/>
                      <a:pt x="7777" y="13407"/>
                    </a:cubicBezTo>
                    <a:cubicBezTo>
                      <a:pt x="7812" y="13752"/>
                      <a:pt x="7882" y="14091"/>
                      <a:pt x="7856" y="14437"/>
                    </a:cubicBezTo>
                    <a:cubicBezTo>
                      <a:pt x="7847" y="14550"/>
                      <a:pt x="7847" y="14643"/>
                      <a:pt x="7689" y="14716"/>
                    </a:cubicBezTo>
                    <a:cubicBezTo>
                      <a:pt x="7592" y="14763"/>
                      <a:pt x="7504" y="14856"/>
                      <a:pt x="7451" y="14929"/>
                    </a:cubicBezTo>
                    <a:cubicBezTo>
                      <a:pt x="7319" y="15082"/>
                      <a:pt x="7117" y="15115"/>
                      <a:pt x="6941" y="15162"/>
                    </a:cubicBezTo>
                    <a:cubicBezTo>
                      <a:pt x="6695" y="15228"/>
                      <a:pt x="6483" y="15335"/>
                      <a:pt x="6263" y="15441"/>
                    </a:cubicBezTo>
                    <a:cubicBezTo>
                      <a:pt x="5357" y="15860"/>
                      <a:pt x="4583" y="16405"/>
                      <a:pt x="3800" y="16937"/>
                    </a:cubicBezTo>
                    <a:cubicBezTo>
                      <a:pt x="3615" y="17063"/>
                      <a:pt x="3404" y="17170"/>
                      <a:pt x="3210" y="17296"/>
                    </a:cubicBezTo>
                    <a:cubicBezTo>
                      <a:pt x="3114" y="17356"/>
                      <a:pt x="2999" y="17416"/>
                      <a:pt x="2929" y="17489"/>
                    </a:cubicBezTo>
                    <a:cubicBezTo>
                      <a:pt x="2665" y="17775"/>
                      <a:pt x="2234" y="17941"/>
                      <a:pt x="1979" y="18213"/>
                    </a:cubicBezTo>
                    <a:cubicBezTo>
                      <a:pt x="1750" y="18453"/>
                      <a:pt x="1442" y="18592"/>
                      <a:pt x="1169" y="18778"/>
                    </a:cubicBezTo>
                    <a:cubicBezTo>
                      <a:pt x="1064" y="18852"/>
                      <a:pt x="984" y="18958"/>
                      <a:pt x="808" y="18931"/>
                    </a:cubicBezTo>
                    <a:cubicBezTo>
                      <a:pt x="791" y="18931"/>
                      <a:pt x="756" y="18951"/>
                      <a:pt x="738" y="18971"/>
                    </a:cubicBezTo>
                    <a:cubicBezTo>
                      <a:pt x="562" y="19164"/>
                      <a:pt x="333" y="19337"/>
                      <a:pt x="237" y="19570"/>
                    </a:cubicBezTo>
                    <a:cubicBezTo>
                      <a:pt x="210" y="19623"/>
                      <a:pt x="175" y="19683"/>
                      <a:pt x="184" y="19736"/>
                    </a:cubicBezTo>
                    <a:cubicBezTo>
                      <a:pt x="201" y="19862"/>
                      <a:pt x="149" y="19975"/>
                      <a:pt x="61" y="20075"/>
                    </a:cubicBezTo>
                    <a:cubicBezTo>
                      <a:pt x="-45" y="20208"/>
                      <a:pt x="-10" y="20308"/>
                      <a:pt x="149" y="20394"/>
                    </a:cubicBezTo>
                    <a:cubicBezTo>
                      <a:pt x="448" y="20560"/>
                      <a:pt x="808" y="20633"/>
                      <a:pt x="1152" y="20720"/>
                    </a:cubicBezTo>
                    <a:cubicBezTo>
                      <a:pt x="1213" y="20733"/>
                      <a:pt x="1275" y="20740"/>
                      <a:pt x="1336" y="20760"/>
                    </a:cubicBezTo>
                    <a:cubicBezTo>
                      <a:pt x="1512" y="20819"/>
                      <a:pt x="1644" y="20806"/>
                      <a:pt x="1706" y="20653"/>
                    </a:cubicBezTo>
                    <a:cubicBezTo>
                      <a:pt x="1741" y="20573"/>
                      <a:pt x="1803" y="20567"/>
                      <a:pt x="1891" y="20607"/>
                    </a:cubicBezTo>
                    <a:cubicBezTo>
                      <a:pt x="2058" y="20673"/>
                      <a:pt x="2234" y="20726"/>
                      <a:pt x="2383" y="20813"/>
                    </a:cubicBezTo>
                    <a:cubicBezTo>
                      <a:pt x="2419" y="20826"/>
                      <a:pt x="2454" y="20833"/>
                      <a:pt x="2489" y="20846"/>
                    </a:cubicBezTo>
                    <a:cubicBezTo>
                      <a:pt x="2779" y="20992"/>
                      <a:pt x="3061" y="21145"/>
                      <a:pt x="3360" y="21285"/>
                    </a:cubicBezTo>
                    <a:cubicBezTo>
                      <a:pt x="3606" y="21404"/>
                      <a:pt x="3897" y="21424"/>
                      <a:pt x="4178" y="21438"/>
                    </a:cubicBezTo>
                    <a:cubicBezTo>
                      <a:pt x="4530" y="21444"/>
                      <a:pt x="4856" y="21338"/>
                      <a:pt x="5172" y="21218"/>
                    </a:cubicBezTo>
                    <a:cubicBezTo>
                      <a:pt x="5331" y="21159"/>
                      <a:pt x="5489" y="21085"/>
                      <a:pt x="5639" y="21019"/>
                    </a:cubicBezTo>
                    <a:cubicBezTo>
                      <a:pt x="5771" y="20926"/>
                      <a:pt x="5929" y="20853"/>
                      <a:pt x="5859" y="20673"/>
                    </a:cubicBezTo>
                    <a:cubicBezTo>
                      <a:pt x="5788" y="20487"/>
                      <a:pt x="5709" y="20434"/>
                      <a:pt x="5454" y="20487"/>
                    </a:cubicBezTo>
                    <a:cubicBezTo>
                      <a:pt x="5164" y="20547"/>
                      <a:pt x="4873" y="20607"/>
                      <a:pt x="4557" y="20600"/>
                    </a:cubicBezTo>
                    <a:cubicBezTo>
                      <a:pt x="4319" y="20593"/>
                      <a:pt x="4134" y="20554"/>
                      <a:pt x="4002" y="20387"/>
                    </a:cubicBezTo>
                    <a:cubicBezTo>
                      <a:pt x="3905" y="20261"/>
                      <a:pt x="3791" y="20141"/>
                      <a:pt x="3659" y="20028"/>
                    </a:cubicBezTo>
                    <a:cubicBezTo>
                      <a:pt x="3430" y="19842"/>
                      <a:pt x="3518" y="19590"/>
                      <a:pt x="3853" y="19437"/>
                    </a:cubicBezTo>
                    <a:cubicBezTo>
                      <a:pt x="3958" y="19390"/>
                      <a:pt x="4037" y="19324"/>
                      <a:pt x="4117" y="19257"/>
                    </a:cubicBezTo>
                    <a:cubicBezTo>
                      <a:pt x="4152" y="19224"/>
                      <a:pt x="4196" y="19191"/>
                      <a:pt x="4240" y="19171"/>
                    </a:cubicBezTo>
                    <a:cubicBezTo>
                      <a:pt x="5208" y="18732"/>
                      <a:pt x="6043" y="18167"/>
                      <a:pt x="6888" y="17602"/>
                    </a:cubicBezTo>
                    <a:cubicBezTo>
                      <a:pt x="7240" y="17369"/>
                      <a:pt x="7636" y="17183"/>
                      <a:pt x="8041" y="17003"/>
                    </a:cubicBezTo>
                    <a:cubicBezTo>
                      <a:pt x="8674" y="16718"/>
                      <a:pt x="9308" y="16432"/>
                      <a:pt x="9941" y="16146"/>
                    </a:cubicBezTo>
                    <a:cubicBezTo>
                      <a:pt x="10293" y="15986"/>
                      <a:pt x="10425" y="15700"/>
                      <a:pt x="10583" y="15441"/>
                    </a:cubicBezTo>
                    <a:cubicBezTo>
                      <a:pt x="10812" y="15075"/>
                      <a:pt x="10874" y="14677"/>
                      <a:pt x="10962" y="14284"/>
                    </a:cubicBezTo>
                    <a:cubicBezTo>
                      <a:pt x="11032" y="13978"/>
                      <a:pt x="11085" y="13666"/>
                      <a:pt x="11155" y="13340"/>
                    </a:cubicBezTo>
                    <a:cubicBezTo>
                      <a:pt x="11314" y="13407"/>
                      <a:pt x="11454" y="13460"/>
                      <a:pt x="11586" y="13520"/>
                    </a:cubicBezTo>
                    <a:cubicBezTo>
                      <a:pt x="12141" y="13786"/>
                      <a:pt x="12686" y="14065"/>
                      <a:pt x="13205" y="14371"/>
                    </a:cubicBezTo>
                    <a:cubicBezTo>
                      <a:pt x="13346" y="14450"/>
                      <a:pt x="13293" y="14550"/>
                      <a:pt x="13276" y="14643"/>
                    </a:cubicBezTo>
                    <a:cubicBezTo>
                      <a:pt x="13197" y="15009"/>
                      <a:pt x="12950" y="15328"/>
                      <a:pt x="12801" y="15680"/>
                    </a:cubicBezTo>
                    <a:cubicBezTo>
                      <a:pt x="12651" y="16039"/>
                      <a:pt x="12501" y="16385"/>
                      <a:pt x="12431" y="16757"/>
                    </a:cubicBezTo>
                    <a:cubicBezTo>
                      <a:pt x="12369" y="17123"/>
                      <a:pt x="12202" y="17469"/>
                      <a:pt x="12035" y="17814"/>
                    </a:cubicBezTo>
                    <a:cubicBezTo>
                      <a:pt x="11947" y="17994"/>
                      <a:pt x="11859" y="18167"/>
                      <a:pt x="11824" y="18360"/>
                    </a:cubicBezTo>
                    <a:cubicBezTo>
                      <a:pt x="11789" y="18552"/>
                      <a:pt x="11630" y="18719"/>
                      <a:pt x="11578" y="18911"/>
                    </a:cubicBezTo>
                    <a:cubicBezTo>
                      <a:pt x="11516" y="19124"/>
                      <a:pt x="11402" y="19330"/>
                      <a:pt x="11384" y="19550"/>
                    </a:cubicBezTo>
                    <a:cubicBezTo>
                      <a:pt x="11375" y="19649"/>
                      <a:pt x="11340" y="19762"/>
                      <a:pt x="11164" y="19789"/>
                    </a:cubicBezTo>
                    <a:cubicBezTo>
                      <a:pt x="11120" y="19796"/>
                      <a:pt x="11085" y="19822"/>
                      <a:pt x="11076" y="19855"/>
                    </a:cubicBezTo>
                    <a:cubicBezTo>
                      <a:pt x="10988" y="20135"/>
                      <a:pt x="10812" y="20407"/>
                      <a:pt x="10856" y="20706"/>
                    </a:cubicBezTo>
                    <a:cubicBezTo>
                      <a:pt x="10865" y="20760"/>
                      <a:pt x="10883" y="20813"/>
                      <a:pt x="10891" y="20859"/>
                    </a:cubicBezTo>
                    <a:cubicBezTo>
                      <a:pt x="10997" y="20919"/>
                      <a:pt x="10927" y="21006"/>
                      <a:pt x="10944" y="21079"/>
                    </a:cubicBezTo>
                    <a:cubicBezTo>
                      <a:pt x="10953" y="21139"/>
                      <a:pt x="10962" y="21198"/>
                      <a:pt x="11023" y="21252"/>
                    </a:cubicBezTo>
                    <a:cubicBezTo>
                      <a:pt x="11164" y="21365"/>
                      <a:pt x="11322" y="21444"/>
                      <a:pt x="11534" y="21451"/>
                    </a:cubicBezTo>
                    <a:cubicBezTo>
                      <a:pt x="11806" y="21464"/>
                      <a:pt x="12079" y="21464"/>
                      <a:pt x="12343" y="21478"/>
                    </a:cubicBezTo>
                    <a:cubicBezTo>
                      <a:pt x="12431" y="21478"/>
                      <a:pt x="12501" y="21458"/>
                      <a:pt x="12554" y="21404"/>
                    </a:cubicBezTo>
                    <a:cubicBezTo>
                      <a:pt x="12625" y="21311"/>
                      <a:pt x="12721" y="21285"/>
                      <a:pt x="12862" y="21331"/>
                    </a:cubicBezTo>
                    <a:cubicBezTo>
                      <a:pt x="12959" y="21358"/>
                      <a:pt x="13056" y="21365"/>
                      <a:pt x="13153" y="21391"/>
                    </a:cubicBezTo>
                    <a:cubicBezTo>
                      <a:pt x="13856" y="21584"/>
                      <a:pt x="14578" y="21571"/>
                      <a:pt x="15299" y="21464"/>
                    </a:cubicBezTo>
                    <a:cubicBezTo>
                      <a:pt x="15739" y="21404"/>
                      <a:pt x="16170" y="21325"/>
                      <a:pt x="16584" y="21212"/>
                    </a:cubicBezTo>
                    <a:cubicBezTo>
                      <a:pt x="16742" y="21159"/>
                      <a:pt x="16909" y="21105"/>
                      <a:pt x="17050" y="21026"/>
                    </a:cubicBezTo>
                    <a:cubicBezTo>
                      <a:pt x="17226" y="20926"/>
                      <a:pt x="17261" y="20800"/>
                      <a:pt x="17156" y="20600"/>
                    </a:cubicBezTo>
                    <a:cubicBezTo>
                      <a:pt x="17085" y="20460"/>
                      <a:pt x="16918" y="20494"/>
                      <a:pt x="16777" y="20507"/>
                    </a:cubicBezTo>
                    <a:cubicBezTo>
                      <a:pt x="16478" y="20547"/>
                      <a:pt x="16179" y="20593"/>
                      <a:pt x="15880" y="20514"/>
                    </a:cubicBezTo>
                    <a:cubicBezTo>
                      <a:pt x="15352" y="20374"/>
                      <a:pt x="14833" y="20214"/>
                      <a:pt x="14375" y="19955"/>
                    </a:cubicBezTo>
                    <a:cubicBezTo>
                      <a:pt x="14261" y="19889"/>
                      <a:pt x="14103" y="19849"/>
                      <a:pt x="14094" y="19709"/>
                    </a:cubicBezTo>
                    <a:cubicBezTo>
                      <a:pt x="14094" y="19676"/>
                      <a:pt x="14076" y="19643"/>
                      <a:pt x="14103" y="19609"/>
                    </a:cubicBezTo>
                    <a:cubicBezTo>
                      <a:pt x="14446" y="19217"/>
                      <a:pt x="14516" y="18752"/>
                      <a:pt x="14719" y="18326"/>
                    </a:cubicBezTo>
                    <a:cubicBezTo>
                      <a:pt x="15238" y="17269"/>
                      <a:pt x="15625" y="16172"/>
                      <a:pt x="16232" y="15135"/>
                    </a:cubicBezTo>
                    <a:cubicBezTo>
                      <a:pt x="16390" y="14869"/>
                      <a:pt x="16584" y="14617"/>
                      <a:pt x="16645" y="14324"/>
                    </a:cubicBezTo>
                    <a:cubicBezTo>
                      <a:pt x="16681" y="14145"/>
                      <a:pt x="16637" y="13985"/>
                      <a:pt x="16557" y="13826"/>
                    </a:cubicBezTo>
                    <a:cubicBezTo>
                      <a:pt x="16346" y="13387"/>
                      <a:pt x="16030" y="12995"/>
                      <a:pt x="15660" y="12622"/>
                    </a:cubicBezTo>
                    <a:cubicBezTo>
                      <a:pt x="15115" y="12077"/>
                      <a:pt x="14551" y="11532"/>
                      <a:pt x="13980" y="11007"/>
                    </a:cubicBezTo>
                    <a:cubicBezTo>
                      <a:pt x="13962" y="10993"/>
                      <a:pt x="13953" y="10973"/>
                      <a:pt x="13927" y="10967"/>
                    </a:cubicBezTo>
                    <a:cubicBezTo>
                      <a:pt x="13751" y="10880"/>
                      <a:pt x="13777" y="10814"/>
                      <a:pt x="13900" y="10688"/>
                    </a:cubicBezTo>
                    <a:cubicBezTo>
                      <a:pt x="14120" y="10455"/>
                      <a:pt x="14261" y="10176"/>
                      <a:pt x="14375" y="9896"/>
                    </a:cubicBezTo>
                    <a:cubicBezTo>
                      <a:pt x="14499" y="9604"/>
                      <a:pt x="14683" y="9338"/>
                      <a:pt x="14771" y="9032"/>
                    </a:cubicBezTo>
                    <a:cubicBezTo>
                      <a:pt x="14798" y="8946"/>
                      <a:pt x="14851" y="8859"/>
                      <a:pt x="14956" y="8793"/>
                    </a:cubicBezTo>
                    <a:cubicBezTo>
                      <a:pt x="15035" y="8740"/>
                      <a:pt x="15106" y="8660"/>
                      <a:pt x="15035" y="8567"/>
                    </a:cubicBezTo>
                    <a:cubicBezTo>
                      <a:pt x="15000" y="8520"/>
                      <a:pt x="15035" y="8474"/>
                      <a:pt x="15053" y="8427"/>
                    </a:cubicBezTo>
                    <a:cubicBezTo>
                      <a:pt x="15247" y="8015"/>
                      <a:pt x="15423" y="7596"/>
                      <a:pt x="15572" y="7171"/>
                    </a:cubicBezTo>
                    <a:cubicBezTo>
                      <a:pt x="15598" y="7091"/>
                      <a:pt x="15651" y="7024"/>
                      <a:pt x="15722" y="6958"/>
                    </a:cubicBezTo>
                    <a:cubicBezTo>
                      <a:pt x="15792" y="6891"/>
                      <a:pt x="15836" y="6825"/>
                      <a:pt x="15810" y="6719"/>
                    </a:cubicBezTo>
                    <a:cubicBezTo>
                      <a:pt x="15783" y="6599"/>
                      <a:pt x="15880" y="6473"/>
                      <a:pt x="15959" y="6353"/>
                    </a:cubicBezTo>
                    <a:cubicBezTo>
                      <a:pt x="15986" y="6313"/>
                      <a:pt x="16021" y="6313"/>
                      <a:pt x="16065" y="6346"/>
                    </a:cubicBezTo>
                    <a:cubicBezTo>
                      <a:pt x="16390" y="6592"/>
                      <a:pt x="16795" y="6665"/>
                      <a:pt x="17235" y="6665"/>
                    </a:cubicBezTo>
                    <a:lnTo>
                      <a:pt x="17385" y="6659"/>
                    </a:lnTo>
                    <a:cubicBezTo>
                      <a:pt x="17543" y="6599"/>
                      <a:pt x="17719" y="6592"/>
                      <a:pt x="17895" y="6572"/>
                    </a:cubicBezTo>
                    <a:cubicBezTo>
                      <a:pt x="18889" y="6439"/>
                      <a:pt x="19892" y="6340"/>
                      <a:pt x="20886" y="6187"/>
                    </a:cubicBezTo>
                    <a:cubicBezTo>
                      <a:pt x="21027" y="6167"/>
                      <a:pt x="21062" y="6127"/>
                      <a:pt x="21027" y="6027"/>
                    </a:cubicBezTo>
                    <a:cubicBezTo>
                      <a:pt x="20983" y="5901"/>
                      <a:pt x="21036" y="5868"/>
                      <a:pt x="21203" y="5888"/>
                    </a:cubicBezTo>
                    <a:cubicBezTo>
                      <a:pt x="21458" y="5921"/>
                      <a:pt x="21449" y="5914"/>
                      <a:pt x="21493" y="5715"/>
                    </a:cubicBezTo>
                    <a:cubicBezTo>
                      <a:pt x="21555" y="5409"/>
                      <a:pt x="21537" y="5103"/>
                      <a:pt x="21529" y="4797"/>
                    </a:cubicBezTo>
                    <a:cubicBezTo>
                      <a:pt x="21520" y="4631"/>
                      <a:pt x="21458" y="4452"/>
                      <a:pt x="21273" y="4325"/>
                    </a:cubicBezTo>
                    <a:cubicBezTo>
                      <a:pt x="21168" y="4279"/>
                      <a:pt x="21045" y="4285"/>
                      <a:pt x="20930" y="4292"/>
                    </a:cubicBezTo>
                    <a:cubicBezTo>
                      <a:pt x="20640" y="4279"/>
                      <a:pt x="20341" y="4272"/>
                      <a:pt x="20050" y="4239"/>
                    </a:cubicBezTo>
                    <a:cubicBezTo>
                      <a:pt x="19998" y="4232"/>
                      <a:pt x="19936" y="4219"/>
                      <a:pt x="19883" y="4226"/>
                    </a:cubicBezTo>
                    <a:cubicBezTo>
                      <a:pt x="19523" y="4312"/>
                      <a:pt x="19188" y="4232"/>
                      <a:pt x="18845" y="4159"/>
                    </a:cubicBezTo>
                    <a:cubicBezTo>
                      <a:pt x="18537" y="4093"/>
                      <a:pt x="18238" y="3999"/>
                      <a:pt x="17921" y="3960"/>
                    </a:cubicBezTo>
                    <a:cubicBezTo>
                      <a:pt x="17605" y="3920"/>
                      <a:pt x="17429" y="3740"/>
                      <a:pt x="17200" y="3614"/>
                    </a:cubicBezTo>
                    <a:cubicBezTo>
                      <a:pt x="17173" y="3601"/>
                      <a:pt x="17147" y="3567"/>
                      <a:pt x="17147" y="3541"/>
                    </a:cubicBezTo>
                  </a:path>
                </a:pathLst>
              </a:custGeom>
              <a:solidFill>
                <a:srgbClr val="060708"/>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3" name="Shape">
                <a:extLst>
                  <a:ext uri="{FF2B5EF4-FFF2-40B4-BE49-F238E27FC236}">
                    <a16:creationId xmlns:a16="http://schemas.microsoft.com/office/drawing/2014/main" id="{EED7841E-0023-1795-402C-ED16E88326AE}"/>
                  </a:ext>
                </a:extLst>
              </p:cNvPr>
              <p:cNvSpPr/>
              <p:nvPr/>
            </p:nvSpPr>
            <p:spPr>
              <a:xfrm>
                <a:off x="2470676" y="2473133"/>
                <a:ext cx="481184" cy="543803"/>
              </a:xfrm>
              <a:custGeom>
                <a:avLst/>
                <a:gdLst/>
                <a:ahLst/>
                <a:cxnLst>
                  <a:cxn ang="0">
                    <a:pos x="wd2" y="hd2"/>
                  </a:cxn>
                  <a:cxn ang="5400000">
                    <a:pos x="wd2" y="hd2"/>
                  </a:cxn>
                  <a:cxn ang="10800000">
                    <a:pos x="wd2" y="hd2"/>
                  </a:cxn>
                  <a:cxn ang="16200000">
                    <a:pos x="wd2" y="hd2"/>
                  </a:cxn>
                </a:cxnLst>
                <a:rect l="0" t="0" r="r" b="b"/>
                <a:pathLst>
                  <a:path w="21387" h="21423" extrusionOk="0">
                    <a:moveTo>
                      <a:pt x="19868" y="7074"/>
                    </a:moveTo>
                    <a:cubicBezTo>
                      <a:pt x="20128" y="6652"/>
                      <a:pt x="19998" y="6192"/>
                      <a:pt x="19911" y="5731"/>
                    </a:cubicBezTo>
                    <a:cubicBezTo>
                      <a:pt x="19695" y="4465"/>
                      <a:pt x="19435" y="3238"/>
                      <a:pt x="19089" y="2010"/>
                    </a:cubicBezTo>
                    <a:cubicBezTo>
                      <a:pt x="18050" y="1473"/>
                      <a:pt x="17011" y="974"/>
                      <a:pt x="15929" y="437"/>
                    </a:cubicBezTo>
                    <a:cubicBezTo>
                      <a:pt x="14977" y="-62"/>
                      <a:pt x="13852" y="-177"/>
                      <a:pt x="12986" y="322"/>
                    </a:cubicBezTo>
                    <a:cubicBezTo>
                      <a:pt x="12120" y="821"/>
                      <a:pt x="12337" y="1856"/>
                      <a:pt x="12640" y="2700"/>
                    </a:cubicBezTo>
                    <a:cubicBezTo>
                      <a:pt x="12683" y="2854"/>
                      <a:pt x="12769" y="3007"/>
                      <a:pt x="12813" y="3161"/>
                    </a:cubicBezTo>
                    <a:cubicBezTo>
                      <a:pt x="13289" y="4082"/>
                      <a:pt x="13678" y="4964"/>
                      <a:pt x="12510" y="5770"/>
                    </a:cubicBezTo>
                    <a:cubicBezTo>
                      <a:pt x="12250" y="5962"/>
                      <a:pt x="12077" y="6422"/>
                      <a:pt x="12077" y="6729"/>
                    </a:cubicBezTo>
                    <a:cubicBezTo>
                      <a:pt x="12120" y="7496"/>
                      <a:pt x="11384" y="7765"/>
                      <a:pt x="10951" y="8187"/>
                    </a:cubicBezTo>
                    <a:cubicBezTo>
                      <a:pt x="10648" y="8455"/>
                      <a:pt x="10259" y="8532"/>
                      <a:pt x="9956" y="8033"/>
                    </a:cubicBezTo>
                    <a:cubicBezTo>
                      <a:pt x="9610" y="7458"/>
                      <a:pt x="8960" y="7074"/>
                      <a:pt x="8354" y="6690"/>
                    </a:cubicBezTo>
                    <a:cubicBezTo>
                      <a:pt x="7618" y="6230"/>
                      <a:pt x="5930" y="6345"/>
                      <a:pt x="5324" y="6959"/>
                    </a:cubicBezTo>
                    <a:cubicBezTo>
                      <a:pt x="4675" y="7650"/>
                      <a:pt x="4155" y="8417"/>
                      <a:pt x="4026" y="9376"/>
                    </a:cubicBezTo>
                    <a:cubicBezTo>
                      <a:pt x="3852" y="10642"/>
                      <a:pt x="4242" y="12177"/>
                      <a:pt x="2337" y="12791"/>
                    </a:cubicBezTo>
                    <a:cubicBezTo>
                      <a:pt x="2294" y="12791"/>
                      <a:pt x="2294" y="12906"/>
                      <a:pt x="2294" y="12944"/>
                    </a:cubicBezTo>
                    <a:cubicBezTo>
                      <a:pt x="2640" y="13673"/>
                      <a:pt x="2034" y="13711"/>
                      <a:pt x="1515" y="13942"/>
                    </a:cubicBezTo>
                    <a:cubicBezTo>
                      <a:pt x="995" y="14172"/>
                      <a:pt x="390" y="14402"/>
                      <a:pt x="0" y="14862"/>
                    </a:cubicBezTo>
                    <a:cubicBezTo>
                      <a:pt x="0" y="14978"/>
                      <a:pt x="43" y="15093"/>
                      <a:pt x="43" y="15169"/>
                    </a:cubicBezTo>
                    <a:cubicBezTo>
                      <a:pt x="649" y="14862"/>
                      <a:pt x="1169" y="14901"/>
                      <a:pt x="1775" y="15208"/>
                    </a:cubicBezTo>
                    <a:cubicBezTo>
                      <a:pt x="2337" y="15515"/>
                      <a:pt x="2944" y="15745"/>
                      <a:pt x="3550" y="15975"/>
                    </a:cubicBezTo>
                    <a:cubicBezTo>
                      <a:pt x="4761" y="16244"/>
                      <a:pt x="5627" y="17011"/>
                      <a:pt x="6623" y="17625"/>
                    </a:cubicBezTo>
                    <a:cubicBezTo>
                      <a:pt x="7878" y="18354"/>
                      <a:pt x="9220" y="19006"/>
                      <a:pt x="10042" y="20234"/>
                    </a:cubicBezTo>
                    <a:cubicBezTo>
                      <a:pt x="10302" y="20617"/>
                      <a:pt x="10475" y="21001"/>
                      <a:pt x="10735" y="21423"/>
                    </a:cubicBezTo>
                    <a:cubicBezTo>
                      <a:pt x="11038" y="20963"/>
                      <a:pt x="10562" y="20541"/>
                      <a:pt x="10908" y="20042"/>
                    </a:cubicBezTo>
                    <a:cubicBezTo>
                      <a:pt x="11731" y="18929"/>
                      <a:pt x="12683" y="18546"/>
                      <a:pt x="14111" y="18852"/>
                    </a:cubicBezTo>
                    <a:cubicBezTo>
                      <a:pt x="14761" y="19006"/>
                      <a:pt x="15453" y="18929"/>
                      <a:pt x="16146" y="18929"/>
                    </a:cubicBezTo>
                    <a:cubicBezTo>
                      <a:pt x="17358" y="18929"/>
                      <a:pt x="17748" y="18584"/>
                      <a:pt x="17877" y="17548"/>
                    </a:cubicBezTo>
                    <a:cubicBezTo>
                      <a:pt x="17921" y="17241"/>
                      <a:pt x="17964" y="17011"/>
                      <a:pt x="18224" y="16819"/>
                    </a:cubicBezTo>
                    <a:cubicBezTo>
                      <a:pt x="18656" y="16512"/>
                      <a:pt x="18959" y="16128"/>
                      <a:pt x="18743" y="15591"/>
                    </a:cubicBezTo>
                    <a:cubicBezTo>
                      <a:pt x="18700" y="15476"/>
                      <a:pt x="18743" y="15246"/>
                      <a:pt x="18786" y="15208"/>
                    </a:cubicBezTo>
                    <a:cubicBezTo>
                      <a:pt x="19695" y="14901"/>
                      <a:pt x="19436" y="14172"/>
                      <a:pt x="19652" y="13596"/>
                    </a:cubicBezTo>
                    <a:cubicBezTo>
                      <a:pt x="19739" y="13289"/>
                      <a:pt x="20128" y="13213"/>
                      <a:pt x="20475" y="13136"/>
                    </a:cubicBezTo>
                    <a:cubicBezTo>
                      <a:pt x="21340" y="12944"/>
                      <a:pt x="21600" y="12522"/>
                      <a:pt x="21210" y="11793"/>
                    </a:cubicBezTo>
                    <a:cubicBezTo>
                      <a:pt x="20821" y="11064"/>
                      <a:pt x="20518" y="10335"/>
                      <a:pt x="20042" y="9645"/>
                    </a:cubicBezTo>
                    <a:cubicBezTo>
                      <a:pt x="20042" y="9645"/>
                      <a:pt x="19522" y="8609"/>
                      <a:pt x="19522" y="8225"/>
                    </a:cubicBezTo>
                    <a:cubicBezTo>
                      <a:pt x="19565" y="7841"/>
                      <a:pt x="19868" y="7074"/>
                      <a:pt x="19868" y="7074"/>
                    </a:cubicBezTo>
                    <a:close/>
                  </a:path>
                </a:pathLst>
              </a:custGeom>
              <a:solidFill>
                <a:srgbClr val="FCAF71"/>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4" name="Shape">
                <a:extLst>
                  <a:ext uri="{FF2B5EF4-FFF2-40B4-BE49-F238E27FC236}">
                    <a16:creationId xmlns:a16="http://schemas.microsoft.com/office/drawing/2014/main" id="{82E8AFFF-6817-7708-5779-3ADE721E0FFD}"/>
                  </a:ext>
                </a:extLst>
              </p:cNvPr>
              <p:cNvSpPr/>
              <p:nvPr/>
            </p:nvSpPr>
            <p:spPr>
              <a:xfrm>
                <a:off x="2431721" y="2395221"/>
                <a:ext cx="488717" cy="453092"/>
              </a:xfrm>
              <a:custGeom>
                <a:avLst/>
                <a:gdLst/>
                <a:ahLst/>
                <a:cxnLst>
                  <a:cxn ang="0">
                    <a:pos x="wd2" y="hd2"/>
                  </a:cxn>
                  <a:cxn ang="5400000">
                    <a:pos x="wd2" y="hd2"/>
                  </a:cxn>
                  <a:cxn ang="10800000">
                    <a:pos x="wd2" y="hd2"/>
                  </a:cxn>
                  <a:cxn ang="16200000">
                    <a:pos x="wd2" y="hd2"/>
                  </a:cxn>
                </a:cxnLst>
                <a:rect l="0" t="0" r="r" b="b"/>
                <a:pathLst>
                  <a:path w="21212" h="21472" extrusionOk="0">
                    <a:moveTo>
                      <a:pt x="1675" y="21472"/>
                    </a:moveTo>
                    <a:cubicBezTo>
                      <a:pt x="2055" y="20918"/>
                      <a:pt x="2647" y="20687"/>
                      <a:pt x="3154" y="20364"/>
                    </a:cubicBezTo>
                    <a:cubicBezTo>
                      <a:pt x="3662" y="20087"/>
                      <a:pt x="4253" y="20041"/>
                      <a:pt x="3915" y="19164"/>
                    </a:cubicBezTo>
                    <a:cubicBezTo>
                      <a:pt x="3915" y="19118"/>
                      <a:pt x="3915" y="18980"/>
                      <a:pt x="3957" y="18980"/>
                    </a:cubicBezTo>
                    <a:cubicBezTo>
                      <a:pt x="5817" y="18241"/>
                      <a:pt x="5395" y="16395"/>
                      <a:pt x="5606" y="14872"/>
                    </a:cubicBezTo>
                    <a:cubicBezTo>
                      <a:pt x="5733" y="13718"/>
                      <a:pt x="6240" y="12795"/>
                      <a:pt x="6874" y="11964"/>
                    </a:cubicBezTo>
                    <a:cubicBezTo>
                      <a:pt x="7423" y="11226"/>
                      <a:pt x="9114" y="11041"/>
                      <a:pt x="9833" y="11641"/>
                    </a:cubicBezTo>
                    <a:cubicBezTo>
                      <a:pt x="10425" y="12103"/>
                      <a:pt x="11059" y="12564"/>
                      <a:pt x="11397" y="13257"/>
                    </a:cubicBezTo>
                    <a:cubicBezTo>
                      <a:pt x="11693" y="13903"/>
                      <a:pt x="12073" y="13810"/>
                      <a:pt x="12369" y="13441"/>
                    </a:cubicBezTo>
                    <a:cubicBezTo>
                      <a:pt x="12792" y="12934"/>
                      <a:pt x="13510" y="12657"/>
                      <a:pt x="13468" y="11687"/>
                    </a:cubicBezTo>
                    <a:cubicBezTo>
                      <a:pt x="13468" y="11272"/>
                      <a:pt x="13595" y="10718"/>
                      <a:pt x="13891" y="10534"/>
                    </a:cubicBezTo>
                    <a:cubicBezTo>
                      <a:pt x="15074" y="9564"/>
                      <a:pt x="14652" y="8503"/>
                      <a:pt x="14187" y="7395"/>
                    </a:cubicBezTo>
                    <a:cubicBezTo>
                      <a:pt x="14102" y="7210"/>
                      <a:pt x="14060" y="7026"/>
                      <a:pt x="14018" y="6841"/>
                    </a:cubicBezTo>
                    <a:cubicBezTo>
                      <a:pt x="13764" y="5826"/>
                      <a:pt x="13510" y="4626"/>
                      <a:pt x="14356" y="3980"/>
                    </a:cubicBezTo>
                    <a:cubicBezTo>
                      <a:pt x="15159" y="3380"/>
                      <a:pt x="16300" y="3564"/>
                      <a:pt x="17230" y="4118"/>
                    </a:cubicBezTo>
                    <a:cubicBezTo>
                      <a:pt x="18244" y="4764"/>
                      <a:pt x="19259" y="5364"/>
                      <a:pt x="20316" y="6010"/>
                    </a:cubicBezTo>
                    <a:cubicBezTo>
                      <a:pt x="21457" y="5318"/>
                      <a:pt x="21330" y="4810"/>
                      <a:pt x="20907" y="3518"/>
                    </a:cubicBezTo>
                    <a:cubicBezTo>
                      <a:pt x="20527" y="2318"/>
                      <a:pt x="19597" y="2734"/>
                      <a:pt x="19005" y="2364"/>
                    </a:cubicBezTo>
                    <a:cubicBezTo>
                      <a:pt x="16089" y="518"/>
                      <a:pt x="12792" y="195"/>
                      <a:pt x="9495" y="10"/>
                    </a:cubicBezTo>
                    <a:cubicBezTo>
                      <a:pt x="7212" y="-128"/>
                      <a:pt x="5564" y="1072"/>
                      <a:pt x="3915" y="2687"/>
                    </a:cubicBezTo>
                    <a:cubicBezTo>
                      <a:pt x="1379" y="5087"/>
                      <a:pt x="533" y="8226"/>
                      <a:pt x="68" y="11595"/>
                    </a:cubicBezTo>
                    <a:cubicBezTo>
                      <a:pt x="-143" y="13026"/>
                      <a:pt x="153" y="14457"/>
                      <a:pt x="702" y="15749"/>
                    </a:cubicBezTo>
                    <a:cubicBezTo>
                      <a:pt x="1379" y="17318"/>
                      <a:pt x="1590" y="18887"/>
                      <a:pt x="1548" y="20549"/>
                    </a:cubicBezTo>
                    <a:cubicBezTo>
                      <a:pt x="1464" y="20964"/>
                      <a:pt x="1379" y="21241"/>
                      <a:pt x="1675" y="21472"/>
                    </a:cubicBezTo>
                    <a:close/>
                  </a:path>
                </a:pathLst>
              </a:custGeom>
              <a:solidFill>
                <a:srgbClr val="060708"/>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sp>
            <p:nvSpPr>
              <p:cNvPr id="35" name="Shape">
                <a:extLst>
                  <a:ext uri="{FF2B5EF4-FFF2-40B4-BE49-F238E27FC236}">
                    <a16:creationId xmlns:a16="http://schemas.microsoft.com/office/drawing/2014/main" id="{724E5D69-572D-A2AA-C582-F749B7CF8732}"/>
                  </a:ext>
                </a:extLst>
              </p:cNvPr>
              <p:cNvSpPr/>
              <p:nvPr/>
            </p:nvSpPr>
            <p:spPr>
              <a:xfrm>
                <a:off x="3230315" y="3164598"/>
                <a:ext cx="200862" cy="405941"/>
              </a:xfrm>
              <a:custGeom>
                <a:avLst/>
                <a:gdLst/>
                <a:ahLst/>
                <a:cxnLst>
                  <a:cxn ang="0">
                    <a:pos x="wd2" y="hd2"/>
                  </a:cxn>
                  <a:cxn ang="5400000">
                    <a:pos x="wd2" y="hd2"/>
                  </a:cxn>
                  <a:cxn ang="10800000">
                    <a:pos x="wd2" y="hd2"/>
                  </a:cxn>
                  <a:cxn ang="16200000">
                    <a:pos x="wd2" y="hd2"/>
                  </a:cxn>
                </a:cxnLst>
                <a:rect l="0" t="0" r="r" b="b"/>
                <a:pathLst>
                  <a:path w="21522" h="21386" extrusionOk="0">
                    <a:moveTo>
                      <a:pt x="0" y="16524"/>
                    </a:moveTo>
                    <a:cubicBezTo>
                      <a:pt x="1356" y="16524"/>
                      <a:pt x="2818" y="16421"/>
                      <a:pt x="4070" y="16781"/>
                    </a:cubicBezTo>
                    <a:cubicBezTo>
                      <a:pt x="7409" y="16421"/>
                      <a:pt x="8661" y="16729"/>
                      <a:pt x="9704" y="18217"/>
                    </a:cubicBezTo>
                    <a:cubicBezTo>
                      <a:pt x="10226" y="19038"/>
                      <a:pt x="10852" y="19808"/>
                      <a:pt x="10748" y="20680"/>
                    </a:cubicBezTo>
                    <a:cubicBezTo>
                      <a:pt x="10748" y="21552"/>
                      <a:pt x="11582" y="21501"/>
                      <a:pt x="12626" y="21142"/>
                    </a:cubicBezTo>
                    <a:cubicBezTo>
                      <a:pt x="15130" y="20321"/>
                      <a:pt x="16487" y="19038"/>
                      <a:pt x="17843" y="17755"/>
                    </a:cubicBezTo>
                    <a:cubicBezTo>
                      <a:pt x="20139" y="15703"/>
                      <a:pt x="20035" y="13446"/>
                      <a:pt x="20557" y="11239"/>
                    </a:cubicBezTo>
                    <a:cubicBezTo>
                      <a:pt x="21287" y="8264"/>
                      <a:pt x="20765" y="5288"/>
                      <a:pt x="21496" y="2312"/>
                    </a:cubicBezTo>
                    <a:cubicBezTo>
                      <a:pt x="21600" y="1799"/>
                      <a:pt x="21391" y="1286"/>
                      <a:pt x="20869" y="824"/>
                    </a:cubicBezTo>
                    <a:cubicBezTo>
                      <a:pt x="20452" y="516"/>
                      <a:pt x="20557" y="-48"/>
                      <a:pt x="19409" y="3"/>
                    </a:cubicBezTo>
                    <a:cubicBezTo>
                      <a:pt x="18470" y="55"/>
                      <a:pt x="18052" y="465"/>
                      <a:pt x="17634" y="824"/>
                    </a:cubicBezTo>
                    <a:cubicBezTo>
                      <a:pt x="17322" y="1132"/>
                      <a:pt x="17113" y="1440"/>
                      <a:pt x="16800" y="1748"/>
                    </a:cubicBezTo>
                    <a:cubicBezTo>
                      <a:pt x="16591" y="1902"/>
                      <a:pt x="16487" y="2158"/>
                      <a:pt x="15861" y="2056"/>
                    </a:cubicBezTo>
                    <a:cubicBezTo>
                      <a:pt x="12417" y="1696"/>
                      <a:pt x="11791" y="1953"/>
                      <a:pt x="10643" y="3543"/>
                    </a:cubicBezTo>
                    <a:cubicBezTo>
                      <a:pt x="8661" y="6263"/>
                      <a:pt x="6052" y="8879"/>
                      <a:pt x="3130" y="11393"/>
                    </a:cubicBezTo>
                    <a:cubicBezTo>
                      <a:pt x="1461" y="12984"/>
                      <a:pt x="313" y="14677"/>
                      <a:pt x="0" y="16524"/>
                    </a:cubicBezTo>
                    <a:close/>
                  </a:path>
                </a:pathLst>
              </a:custGeom>
              <a:solidFill>
                <a:srgbClr val="FCAF71"/>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endParaRPr>
              </a:p>
            </p:txBody>
          </p:sp>
        </p:grpSp>
      </p:grpSp>
    </p:spTree>
    <p:extLst>
      <p:ext uri="{BB962C8B-B14F-4D97-AF65-F5344CB8AC3E}">
        <p14:creationId xmlns:p14="http://schemas.microsoft.com/office/powerpoint/2010/main" val="2374710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txBox="1">
            <a:spLocks/>
          </p:cNvSpPr>
          <p:nvPr/>
        </p:nvSpPr>
        <p:spPr>
          <a:xfrm>
            <a:off x="838200" y="163481"/>
            <a:ext cx="11353800" cy="73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Evaluation and Validation</a:t>
            </a:r>
          </a:p>
          <a:p>
            <a:endParaRPr lang="en-US" dirty="0"/>
          </a:p>
        </p:txBody>
      </p:sp>
      <p:grpSp>
        <p:nvGrpSpPr>
          <p:cNvPr id="3" name="Group 2">
            <a:extLst>
              <a:ext uri="{FF2B5EF4-FFF2-40B4-BE49-F238E27FC236}">
                <a16:creationId xmlns:a16="http://schemas.microsoft.com/office/drawing/2014/main" id="{7FED3999-C103-A280-9C48-EB4E6CB6FCDC}"/>
              </a:ext>
            </a:extLst>
          </p:cNvPr>
          <p:cNvGrpSpPr/>
          <p:nvPr/>
        </p:nvGrpSpPr>
        <p:grpSpPr>
          <a:xfrm>
            <a:off x="471215" y="1106024"/>
            <a:ext cx="4838938" cy="5580153"/>
            <a:chOff x="3462277" y="277584"/>
            <a:chExt cx="5267445" cy="6074297"/>
          </a:xfrm>
        </p:grpSpPr>
        <p:sp>
          <p:nvSpPr>
            <p:cNvPr id="4" name="Shape">
              <a:extLst>
                <a:ext uri="{FF2B5EF4-FFF2-40B4-BE49-F238E27FC236}">
                  <a16:creationId xmlns:a16="http://schemas.microsoft.com/office/drawing/2014/main" id="{6DCDD02C-0408-EBBE-8F7B-39F5899559AF}"/>
                </a:ext>
              </a:extLst>
            </p:cNvPr>
            <p:cNvSpPr/>
            <p:nvPr/>
          </p:nvSpPr>
          <p:spPr>
            <a:xfrm>
              <a:off x="4706411" y="3936800"/>
              <a:ext cx="2949327" cy="2415081"/>
            </a:xfrm>
            <a:custGeom>
              <a:avLst/>
              <a:gdLst/>
              <a:ahLst/>
              <a:cxnLst>
                <a:cxn ang="0">
                  <a:pos x="wd2" y="hd2"/>
                </a:cxn>
                <a:cxn ang="5400000">
                  <a:pos x="wd2" y="hd2"/>
                </a:cxn>
                <a:cxn ang="10800000">
                  <a:pos x="wd2" y="hd2"/>
                </a:cxn>
                <a:cxn ang="16200000">
                  <a:pos x="wd2" y="hd2"/>
                </a:cxn>
              </a:cxnLst>
              <a:rect l="0" t="0" r="r" b="b"/>
              <a:pathLst>
                <a:path w="21600" h="21600" extrusionOk="0">
                  <a:moveTo>
                    <a:pt x="21600" y="2340"/>
                  </a:moveTo>
                  <a:cubicBezTo>
                    <a:pt x="21600" y="1047"/>
                    <a:pt x="16763" y="0"/>
                    <a:pt x="10800" y="0"/>
                  </a:cubicBezTo>
                  <a:cubicBezTo>
                    <a:pt x="4837" y="0"/>
                    <a:pt x="0" y="1047"/>
                    <a:pt x="0" y="2340"/>
                  </a:cubicBezTo>
                  <a:cubicBezTo>
                    <a:pt x="0" y="2365"/>
                    <a:pt x="0" y="2389"/>
                    <a:pt x="7" y="2414"/>
                  </a:cubicBezTo>
                  <a:lnTo>
                    <a:pt x="362" y="7200"/>
                  </a:lnTo>
                  <a:cubicBezTo>
                    <a:pt x="362" y="7495"/>
                    <a:pt x="616" y="7773"/>
                    <a:pt x="1085" y="8026"/>
                  </a:cubicBezTo>
                  <a:lnTo>
                    <a:pt x="1869" y="19669"/>
                  </a:lnTo>
                  <a:cubicBezTo>
                    <a:pt x="1869" y="20741"/>
                    <a:pt x="5869" y="21600"/>
                    <a:pt x="10800" y="21600"/>
                  </a:cubicBezTo>
                  <a:cubicBezTo>
                    <a:pt x="15731" y="21600"/>
                    <a:pt x="19731" y="20733"/>
                    <a:pt x="19731" y="19669"/>
                  </a:cubicBezTo>
                  <a:lnTo>
                    <a:pt x="20428" y="8067"/>
                  </a:lnTo>
                  <a:cubicBezTo>
                    <a:pt x="20943" y="7797"/>
                    <a:pt x="21232" y="7503"/>
                    <a:pt x="21232" y="7192"/>
                  </a:cubicBezTo>
                  <a:lnTo>
                    <a:pt x="21587" y="2405"/>
                  </a:lnTo>
                  <a:cubicBezTo>
                    <a:pt x="21600" y="2389"/>
                    <a:pt x="21600" y="2365"/>
                    <a:pt x="21600" y="2340"/>
                  </a:cubicBezTo>
                  <a:close/>
                </a:path>
              </a:pathLst>
            </a:custGeom>
            <a:solidFill>
              <a:schemeClr val="bg1">
                <a:lumMod val="75000"/>
              </a:schemeClr>
            </a:solidFill>
            <a:ln w="12700">
              <a:miter lim="400000"/>
            </a:ln>
          </p:spPr>
          <p:txBody>
            <a:bodyPr lIns="38100" tIns="38100" rIns="38100" bIns="38100" anchor="ctr"/>
            <a:lstStyle/>
            <a:p>
              <a:pPr>
                <a:defRPr sz="3000">
                  <a:solidFill>
                    <a:srgbClr val="FFFFFF"/>
                  </a:solidFill>
                </a:defRPr>
              </a:pPr>
              <a:endParaRPr/>
            </a:p>
          </p:txBody>
        </p:sp>
        <p:sp>
          <p:nvSpPr>
            <p:cNvPr id="5" name="Oval">
              <a:extLst>
                <a:ext uri="{FF2B5EF4-FFF2-40B4-BE49-F238E27FC236}">
                  <a16:creationId xmlns:a16="http://schemas.microsoft.com/office/drawing/2014/main" id="{7BE50B97-C7BB-D006-6EF7-CEF522D979EF}"/>
                </a:ext>
              </a:extLst>
            </p:cNvPr>
            <p:cNvSpPr/>
            <p:nvPr/>
          </p:nvSpPr>
          <p:spPr>
            <a:xfrm>
              <a:off x="4779595" y="3991688"/>
              <a:ext cx="2806619" cy="442766"/>
            </a:xfrm>
            <a:prstGeom prst="ellipse">
              <a:avLst/>
            </a:prstGeom>
            <a:solidFill>
              <a:schemeClr val="accent2">
                <a:lumMod val="50000"/>
              </a:schemeClr>
            </a:solidFill>
            <a:ln w="12700">
              <a:miter lim="400000"/>
            </a:ln>
          </p:spPr>
          <p:txBody>
            <a:bodyPr lIns="38100" tIns="38100" rIns="38100" bIns="38100" anchor="ctr"/>
            <a:lstStyle/>
            <a:p>
              <a:pPr>
                <a:defRPr sz="3000">
                  <a:solidFill>
                    <a:srgbClr val="FFFFFF"/>
                  </a:solidFill>
                </a:defRPr>
              </a:pPr>
              <a:endParaRPr/>
            </a:p>
          </p:txBody>
        </p:sp>
        <p:sp>
          <p:nvSpPr>
            <p:cNvPr id="6" name="Shape">
              <a:extLst>
                <a:ext uri="{FF2B5EF4-FFF2-40B4-BE49-F238E27FC236}">
                  <a16:creationId xmlns:a16="http://schemas.microsoft.com/office/drawing/2014/main" id="{1BC0FB82-CA67-351A-CE4A-89BEABC26521}"/>
                </a:ext>
              </a:extLst>
            </p:cNvPr>
            <p:cNvSpPr/>
            <p:nvPr/>
          </p:nvSpPr>
          <p:spPr>
            <a:xfrm>
              <a:off x="4916816" y="4851603"/>
              <a:ext cx="1025495" cy="134643"/>
            </a:xfrm>
            <a:custGeom>
              <a:avLst/>
              <a:gdLst/>
              <a:ahLst/>
              <a:cxnLst>
                <a:cxn ang="0">
                  <a:pos x="wd2" y="hd2"/>
                </a:cxn>
                <a:cxn ang="5400000">
                  <a:pos x="wd2" y="hd2"/>
                </a:cxn>
                <a:cxn ang="10800000">
                  <a:pos x="wd2" y="hd2"/>
                </a:cxn>
                <a:cxn ang="16200000">
                  <a:pos x="wd2" y="hd2"/>
                </a:cxn>
              </a:cxnLst>
              <a:rect l="0" t="0" r="r" b="b"/>
              <a:pathLst>
                <a:path w="21600" h="17092" extrusionOk="0">
                  <a:moveTo>
                    <a:pt x="0" y="0"/>
                  </a:moveTo>
                  <a:cubicBezTo>
                    <a:pt x="0" y="0"/>
                    <a:pt x="8324" y="15910"/>
                    <a:pt x="21600" y="15910"/>
                  </a:cubicBezTo>
                  <a:cubicBezTo>
                    <a:pt x="21600" y="15910"/>
                    <a:pt x="13122" y="21600"/>
                    <a:pt x="0" y="8013"/>
                  </a:cubicBezTo>
                  <a:lnTo>
                    <a:pt x="0" y="0"/>
                  </a:lnTo>
                  <a:close/>
                </a:path>
              </a:pathLst>
            </a:custGeom>
            <a:solidFill>
              <a:schemeClr val="bg2">
                <a:lumMod val="50000"/>
              </a:schemeClr>
            </a:solidFill>
            <a:ln w="12700">
              <a:miter lim="400000"/>
            </a:ln>
          </p:spPr>
          <p:txBody>
            <a:bodyPr lIns="38100" tIns="38100" rIns="38100" bIns="38100" anchor="ctr"/>
            <a:lstStyle/>
            <a:p>
              <a:pPr>
                <a:defRPr sz="3000">
                  <a:solidFill>
                    <a:srgbClr val="FFFFFF"/>
                  </a:solidFill>
                </a:defRPr>
              </a:pPr>
              <a:endParaRPr/>
            </a:p>
          </p:txBody>
        </p:sp>
        <p:sp>
          <p:nvSpPr>
            <p:cNvPr id="7" name="Shape">
              <a:extLst>
                <a:ext uri="{FF2B5EF4-FFF2-40B4-BE49-F238E27FC236}">
                  <a16:creationId xmlns:a16="http://schemas.microsoft.com/office/drawing/2014/main" id="{AB2E1887-A4B2-5AF6-944F-AB37EF82FB9F}"/>
                </a:ext>
              </a:extLst>
            </p:cNvPr>
            <p:cNvSpPr/>
            <p:nvPr/>
          </p:nvSpPr>
          <p:spPr>
            <a:xfrm>
              <a:off x="6398798" y="4851603"/>
              <a:ext cx="1025495" cy="134643"/>
            </a:xfrm>
            <a:custGeom>
              <a:avLst/>
              <a:gdLst/>
              <a:ahLst/>
              <a:cxnLst>
                <a:cxn ang="0">
                  <a:pos x="wd2" y="hd2"/>
                </a:cxn>
                <a:cxn ang="5400000">
                  <a:pos x="wd2" y="hd2"/>
                </a:cxn>
                <a:cxn ang="10800000">
                  <a:pos x="wd2" y="hd2"/>
                </a:cxn>
                <a:cxn ang="16200000">
                  <a:pos x="wd2" y="hd2"/>
                </a:cxn>
              </a:cxnLst>
              <a:rect l="0" t="0" r="r" b="b"/>
              <a:pathLst>
                <a:path w="21600" h="17092" extrusionOk="0">
                  <a:moveTo>
                    <a:pt x="21600" y="0"/>
                  </a:moveTo>
                  <a:cubicBezTo>
                    <a:pt x="21600" y="0"/>
                    <a:pt x="13276" y="15910"/>
                    <a:pt x="0" y="15910"/>
                  </a:cubicBezTo>
                  <a:cubicBezTo>
                    <a:pt x="0" y="15910"/>
                    <a:pt x="8478" y="21600"/>
                    <a:pt x="21600" y="8013"/>
                  </a:cubicBezTo>
                  <a:lnTo>
                    <a:pt x="21600" y="0"/>
                  </a:lnTo>
                  <a:close/>
                </a:path>
              </a:pathLst>
            </a:custGeom>
            <a:solidFill>
              <a:schemeClr val="bg2">
                <a:lumMod val="50000"/>
              </a:schemeClr>
            </a:solidFill>
            <a:ln w="12700">
              <a:miter lim="400000"/>
            </a:ln>
          </p:spPr>
          <p:txBody>
            <a:bodyPr lIns="38100" tIns="38100" rIns="38100" bIns="38100" anchor="ctr"/>
            <a:lstStyle/>
            <a:p>
              <a:pPr>
                <a:defRPr sz="3000">
                  <a:solidFill>
                    <a:srgbClr val="FFFFFF"/>
                  </a:solidFill>
                </a:defRPr>
              </a:pPr>
              <a:endParaRPr/>
            </a:p>
          </p:txBody>
        </p:sp>
        <p:sp>
          <p:nvSpPr>
            <p:cNvPr id="8" name="Shape">
              <a:extLst>
                <a:ext uri="{FF2B5EF4-FFF2-40B4-BE49-F238E27FC236}">
                  <a16:creationId xmlns:a16="http://schemas.microsoft.com/office/drawing/2014/main" id="{4BA82FE6-1234-8F79-4B7D-C0DFF27917F3}"/>
                </a:ext>
              </a:extLst>
            </p:cNvPr>
            <p:cNvSpPr/>
            <p:nvPr/>
          </p:nvSpPr>
          <p:spPr>
            <a:xfrm>
              <a:off x="3928827" y="1924231"/>
              <a:ext cx="3512843" cy="2438869"/>
            </a:xfrm>
            <a:custGeom>
              <a:avLst/>
              <a:gdLst/>
              <a:ahLst/>
              <a:cxnLst>
                <a:cxn ang="0">
                  <a:pos x="wd2" y="hd2"/>
                </a:cxn>
                <a:cxn ang="5400000">
                  <a:pos x="wd2" y="hd2"/>
                </a:cxn>
                <a:cxn ang="10800000">
                  <a:pos x="wd2" y="hd2"/>
                </a:cxn>
                <a:cxn ang="16200000">
                  <a:pos x="wd2" y="hd2"/>
                </a:cxn>
              </a:cxnLst>
              <a:rect l="0" t="0" r="r" b="b"/>
              <a:pathLst>
                <a:path w="21600" h="21600" extrusionOk="0">
                  <a:moveTo>
                    <a:pt x="19423" y="5582"/>
                  </a:moveTo>
                  <a:cubicBezTo>
                    <a:pt x="19665" y="5161"/>
                    <a:pt x="19901" y="4764"/>
                    <a:pt x="20121" y="4399"/>
                  </a:cubicBezTo>
                  <a:cubicBezTo>
                    <a:pt x="20334" y="4035"/>
                    <a:pt x="20542" y="3703"/>
                    <a:pt x="20722" y="3411"/>
                  </a:cubicBezTo>
                  <a:cubicBezTo>
                    <a:pt x="20902" y="3119"/>
                    <a:pt x="21060" y="2860"/>
                    <a:pt x="21189" y="2657"/>
                  </a:cubicBezTo>
                  <a:cubicBezTo>
                    <a:pt x="21454" y="2244"/>
                    <a:pt x="21600" y="2001"/>
                    <a:pt x="21600" y="2001"/>
                  </a:cubicBezTo>
                  <a:cubicBezTo>
                    <a:pt x="21600" y="2001"/>
                    <a:pt x="21431" y="2212"/>
                    <a:pt x="21139" y="2585"/>
                  </a:cubicBezTo>
                  <a:cubicBezTo>
                    <a:pt x="20993" y="2771"/>
                    <a:pt x="20812" y="2998"/>
                    <a:pt x="20610" y="3257"/>
                  </a:cubicBezTo>
                  <a:cubicBezTo>
                    <a:pt x="20408" y="3516"/>
                    <a:pt x="20177" y="3816"/>
                    <a:pt x="19935" y="4140"/>
                  </a:cubicBezTo>
                  <a:cubicBezTo>
                    <a:pt x="19687" y="4464"/>
                    <a:pt x="19423" y="4821"/>
                    <a:pt x="19147" y="5210"/>
                  </a:cubicBezTo>
                  <a:cubicBezTo>
                    <a:pt x="18866" y="5590"/>
                    <a:pt x="18579" y="6004"/>
                    <a:pt x="18281" y="6425"/>
                  </a:cubicBezTo>
                  <a:cubicBezTo>
                    <a:pt x="17983" y="6854"/>
                    <a:pt x="17679" y="7300"/>
                    <a:pt x="17376" y="7762"/>
                  </a:cubicBezTo>
                  <a:cubicBezTo>
                    <a:pt x="17072" y="8224"/>
                    <a:pt x="16762" y="8702"/>
                    <a:pt x="16470" y="9188"/>
                  </a:cubicBezTo>
                  <a:cubicBezTo>
                    <a:pt x="16166" y="9666"/>
                    <a:pt x="15885" y="10176"/>
                    <a:pt x="15598" y="10670"/>
                  </a:cubicBezTo>
                  <a:cubicBezTo>
                    <a:pt x="15322" y="11181"/>
                    <a:pt x="15047" y="11667"/>
                    <a:pt x="14799" y="12177"/>
                  </a:cubicBezTo>
                  <a:cubicBezTo>
                    <a:pt x="14698" y="12380"/>
                    <a:pt x="14597" y="12574"/>
                    <a:pt x="14496" y="12777"/>
                  </a:cubicBezTo>
                  <a:cubicBezTo>
                    <a:pt x="14496" y="12712"/>
                    <a:pt x="14501" y="12655"/>
                    <a:pt x="14501" y="12591"/>
                  </a:cubicBezTo>
                  <a:cubicBezTo>
                    <a:pt x="14507" y="12445"/>
                    <a:pt x="14507" y="12299"/>
                    <a:pt x="14507" y="12153"/>
                  </a:cubicBezTo>
                  <a:lnTo>
                    <a:pt x="14518" y="12145"/>
                  </a:lnTo>
                  <a:cubicBezTo>
                    <a:pt x="14518" y="12145"/>
                    <a:pt x="14512" y="12121"/>
                    <a:pt x="14507" y="12072"/>
                  </a:cubicBezTo>
                  <a:cubicBezTo>
                    <a:pt x="14507" y="11367"/>
                    <a:pt x="14484" y="10589"/>
                    <a:pt x="14445" y="9779"/>
                  </a:cubicBezTo>
                  <a:cubicBezTo>
                    <a:pt x="14445" y="9763"/>
                    <a:pt x="14445" y="9747"/>
                    <a:pt x="14445" y="9731"/>
                  </a:cubicBezTo>
                  <a:cubicBezTo>
                    <a:pt x="14451" y="9722"/>
                    <a:pt x="14451" y="9714"/>
                    <a:pt x="14456" y="9698"/>
                  </a:cubicBezTo>
                  <a:cubicBezTo>
                    <a:pt x="14462" y="9674"/>
                    <a:pt x="14473" y="9641"/>
                    <a:pt x="14479" y="9617"/>
                  </a:cubicBezTo>
                  <a:cubicBezTo>
                    <a:pt x="14518" y="9496"/>
                    <a:pt x="14580" y="9342"/>
                    <a:pt x="14659" y="9155"/>
                  </a:cubicBezTo>
                  <a:cubicBezTo>
                    <a:pt x="14737" y="8977"/>
                    <a:pt x="14839" y="8766"/>
                    <a:pt x="14951" y="8540"/>
                  </a:cubicBezTo>
                  <a:cubicBezTo>
                    <a:pt x="15176" y="8086"/>
                    <a:pt x="15452" y="7551"/>
                    <a:pt x="15711" y="6943"/>
                  </a:cubicBezTo>
                  <a:cubicBezTo>
                    <a:pt x="15846" y="6644"/>
                    <a:pt x="15969" y="6320"/>
                    <a:pt x="16093" y="5987"/>
                  </a:cubicBezTo>
                  <a:cubicBezTo>
                    <a:pt x="16217" y="5655"/>
                    <a:pt x="16324" y="5307"/>
                    <a:pt x="16425" y="4950"/>
                  </a:cubicBezTo>
                  <a:cubicBezTo>
                    <a:pt x="16492" y="4699"/>
                    <a:pt x="16554" y="4456"/>
                    <a:pt x="16611" y="4205"/>
                  </a:cubicBezTo>
                  <a:cubicBezTo>
                    <a:pt x="16639" y="4197"/>
                    <a:pt x="16684" y="4181"/>
                    <a:pt x="16746" y="4164"/>
                  </a:cubicBezTo>
                  <a:cubicBezTo>
                    <a:pt x="16802" y="4148"/>
                    <a:pt x="16869" y="4124"/>
                    <a:pt x="16948" y="4100"/>
                  </a:cubicBezTo>
                  <a:cubicBezTo>
                    <a:pt x="17032" y="4059"/>
                    <a:pt x="17122" y="4019"/>
                    <a:pt x="17224" y="3978"/>
                  </a:cubicBezTo>
                  <a:cubicBezTo>
                    <a:pt x="17325" y="3938"/>
                    <a:pt x="17426" y="3865"/>
                    <a:pt x="17533" y="3808"/>
                  </a:cubicBezTo>
                  <a:lnTo>
                    <a:pt x="17409" y="3322"/>
                  </a:lnTo>
                  <a:cubicBezTo>
                    <a:pt x="17308" y="3362"/>
                    <a:pt x="17207" y="3411"/>
                    <a:pt x="17117" y="3435"/>
                  </a:cubicBezTo>
                  <a:cubicBezTo>
                    <a:pt x="17027" y="3460"/>
                    <a:pt x="16948" y="3484"/>
                    <a:pt x="16875" y="3508"/>
                  </a:cubicBezTo>
                  <a:cubicBezTo>
                    <a:pt x="16824" y="3516"/>
                    <a:pt x="16779" y="3524"/>
                    <a:pt x="16740" y="3532"/>
                  </a:cubicBezTo>
                  <a:cubicBezTo>
                    <a:pt x="16779" y="3289"/>
                    <a:pt x="16813" y="3046"/>
                    <a:pt x="16836" y="2811"/>
                  </a:cubicBezTo>
                  <a:lnTo>
                    <a:pt x="16402" y="3759"/>
                  </a:lnTo>
                  <a:cubicBezTo>
                    <a:pt x="16318" y="4100"/>
                    <a:pt x="16211" y="4432"/>
                    <a:pt x="16104" y="4756"/>
                  </a:cubicBezTo>
                  <a:cubicBezTo>
                    <a:pt x="15986" y="5080"/>
                    <a:pt x="15868" y="5396"/>
                    <a:pt x="15733" y="5704"/>
                  </a:cubicBezTo>
                  <a:cubicBezTo>
                    <a:pt x="15598" y="6004"/>
                    <a:pt x="15457" y="6295"/>
                    <a:pt x="15317" y="6571"/>
                  </a:cubicBezTo>
                  <a:cubicBezTo>
                    <a:pt x="15030" y="7122"/>
                    <a:pt x="14737" y="7600"/>
                    <a:pt x="14484" y="8029"/>
                  </a:cubicBezTo>
                  <a:cubicBezTo>
                    <a:pt x="14439" y="8102"/>
                    <a:pt x="14400" y="8175"/>
                    <a:pt x="14361" y="8248"/>
                  </a:cubicBezTo>
                  <a:cubicBezTo>
                    <a:pt x="14327" y="7721"/>
                    <a:pt x="14293" y="7195"/>
                    <a:pt x="14259" y="6660"/>
                  </a:cubicBezTo>
                  <a:cubicBezTo>
                    <a:pt x="14192" y="5598"/>
                    <a:pt x="14130" y="4545"/>
                    <a:pt x="14102" y="3565"/>
                  </a:cubicBezTo>
                  <a:cubicBezTo>
                    <a:pt x="14079" y="2576"/>
                    <a:pt x="14091" y="1661"/>
                    <a:pt x="14175" y="883"/>
                  </a:cubicBezTo>
                  <a:lnTo>
                    <a:pt x="13961" y="818"/>
                  </a:lnTo>
                  <a:cubicBezTo>
                    <a:pt x="13809" y="1604"/>
                    <a:pt x="13714" y="2544"/>
                    <a:pt x="13657" y="3549"/>
                  </a:cubicBezTo>
                  <a:cubicBezTo>
                    <a:pt x="13635" y="3962"/>
                    <a:pt x="13618" y="4391"/>
                    <a:pt x="13601" y="4821"/>
                  </a:cubicBezTo>
                  <a:cubicBezTo>
                    <a:pt x="13562" y="4756"/>
                    <a:pt x="13517" y="4683"/>
                    <a:pt x="13472" y="4594"/>
                  </a:cubicBezTo>
                  <a:cubicBezTo>
                    <a:pt x="13438" y="4529"/>
                    <a:pt x="13404" y="4464"/>
                    <a:pt x="13365" y="4391"/>
                  </a:cubicBezTo>
                  <a:cubicBezTo>
                    <a:pt x="13331" y="4318"/>
                    <a:pt x="13292" y="4245"/>
                    <a:pt x="13258" y="4164"/>
                  </a:cubicBezTo>
                  <a:cubicBezTo>
                    <a:pt x="13185" y="4011"/>
                    <a:pt x="13112" y="3840"/>
                    <a:pt x="13039" y="3662"/>
                  </a:cubicBezTo>
                  <a:lnTo>
                    <a:pt x="10552" y="4326"/>
                  </a:lnTo>
                  <a:cubicBezTo>
                    <a:pt x="10558" y="4675"/>
                    <a:pt x="10581" y="5048"/>
                    <a:pt x="10654" y="5420"/>
                  </a:cubicBezTo>
                  <a:cubicBezTo>
                    <a:pt x="10727" y="5793"/>
                    <a:pt x="10839" y="6166"/>
                    <a:pt x="10980" y="6514"/>
                  </a:cubicBezTo>
                  <a:cubicBezTo>
                    <a:pt x="11121" y="6862"/>
                    <a:pt x="11295" y="7186"/>
                    <a:pt x="11475" y="7494"/>
                  </a:cubicBezTo>
                  <a:cubicBezTo>
                    <a:pt x="11835" y="8110"/>
                    <a:pt x="12223" y="8661"/>
                    <a:pt x="12538" y="9204"/>
                  </a:cubicBezTo>
                  <a:cubicBezTo>
                    <a:pt x="12696" y="9471"/>
                    <a:pt x="12836" y="9739"/>
                    <a:pt x="12960" y="9998"/>
                  </a:cubicBezTo>
                  <a:cubicBezTo>
                    <a:pt x="13078" y="10257"/>
                    <a:pt x="13185" y="10508"/>
                    <a:pt x="13264" y="10751"/>
                  </a:cubicBezTo>
                  <a:cubicBezTo>
                    <a:pt x="13303" y="10873"/>
                    <a:pt x="13342" y="10986"/>
                    <a:pt x="13371" y="11100"/>
                  </a:cubicBezTo>
                  <a:cubicBezTo>
                    <a:pt x="13387" y="11165"/>
                    <a:pt x="13404" y="11221"/>
                    <a:pt x="13421" y="11278"/>
                  </a:cubicBezTo>
                  <a:cubicBezTo>
                    <a:pt x="13393" y="11699"/>
                    <a:pt x="13365" y="12096"/>
                    <a:pt x="13326" y="12453"/>
                  </a:cubicBezTo>
                  <a:cubicBezTo>
                    <a:pt x="13264" y="13052"/>
                    <a:pt x="13185" y="13547"/>
                    <a:pt x="13106" y="13919"/>
                  </a:cubicBezTo>
                  <a:cubicBezTo>
                    <a:pt x="13005" y="13628"/>
                    <a:pt x="12904" y="13344"/>
                    <a:pt x="12791" y="13060"/>
                  </a:cubicBezTo>
                  <a:cubicBezTo>
                    <a:pt x="12521" y="12380"/>
                    <a:pt x="12217" y="11707"/>
                    <a:pt x="11897" y="11067"/>
                  </a:cubicBezTo>
                  <a:cubicBezTo>
                    <a:pt x="11256" y="9779"/>
                    <a:pt x="10547" y="8596"/>
                    <a:pt x="9877" y="7511"/>
                  </a:cubicBezTo>
                  <a:cubicBezTo>
                    <a:pt x="9759" y="7316"/>
                    <a:pt x="9636" y="7122"/>
                    <a:pt x="9517" y="6935"/>
                  </a:cubicBezTo>
                  <a:cubicBezTo>
                    <a:pt x="9517" y="6935"/>
                    <a:pt x="9517" y="6927"/>
                    <a:pt x="9517" y="6927"/>
                  </a:cubicBezTo>
                  <a:cubicBezTo>
                    <a:pt x="9540" y="6814"/>
                    <a:pt x="9568" y="6684"/>
                    <a:pt x="9591" y="6530"/>
                  </a:cubicBezTo>
                  <a:cubicBezTo>
                    <a:pt x="9607" y="6384"/>
                    <a:pt x="9641" y="6214"/>
                    <a:pt x="9652" y="6036"/>
                  </a:cubicBezTo>
                  <a:cubicBezTo>
                    <a:pt x="9658" y="5947"/>
                    <a:pt x="9669" y="5850"/>
                    <a:pt x="9681" y="5752"/>
                  </a:cubicBezTo>
                  <a:cubicBezTo>
                    <a:pt x="9686" y="5655"/>
                    <a:pt x="9692" y="5558"/>
                    <a:pt x="9697" y="5453"/>
                  </a:cubicBezTo>
                  <a:cubicBezTo>
                    <a:pt x="9714" y="5250"/>
                    <a:pt x="9709" y="5031"/>
                    <a:pt x="9714" y="4804"/>
                  </a:cubicBezTo>
                  <a:cubicBezTo>
                    <a:pt x="9709" y="4578"/>
                    <a:pt x="9709" y="4351"/>
                    <a:pt x="9692" y="4116"/>
                  </a:cubicBezTo>
                  <a:cubicBezTo>
                    <a:pt x="9686" y="4002"/>
                    <a:pt x="9681" y="3881"/>
                    <a:pt x="9669" y="3759"/>
                  </a:cubicBezTo>
                  <a:cubicBezTo>
                    <a:pt x="9658" y="3638"/>
                    <a:pt x="9647" y="3524"/>
                    <a:pt x="9636" y="3403"/>
                  </a:cubicBezTo>
                  <a:cubicBezTo>
                    <a:pt x="9624" y="3281"/>
                    <a:pt x="9613" y="3168"/>
                    <a:pt x="9596" y="3054"/>
                  </a:cubicBezTo>
                  <a:cubicBezTo>
                    <a:pt x="9579" y="2941"/>
                    <a:pt x="9568" y="2820"/>
                    <a:pt x="9546" y="2706"/>
                  </a:cubicBezTo>
                  <a:cubicBezTo>
                    <a:pt x="9501" y="2479"/>
                    <a:pt x="9472" y="2252"/>
                    <a:pt x="9416" y="2050"/>
                  </a:cubicBezTo>
                  <a:cubicBezTo>
                    <a:pt x="9394" y="1944"/>
                    <a:pt x="9366" y="1839"/>
                    <a:pt x="9343" y="1742"/>
                  </a:cubicBezTo>
                  <a:cubicBezTo>
                    <a:pt x="9315" y="1645"/>
                    <a:pt x="9287" y="1547"/>
                    <a:pt x="9259" y="1450"/>
                  </a:cubicBezTo>
                  <a:cubicBezTo>
                    <a:pt x="9208" y="1264"/>
                    <a:pt x="9141" y="1094"/>
                    <a:pt x="9084" y="940"/>
                  </a:cubicBezTo>
                  <a:cubicBezTo>
                    <a:pt x="9028" y="778"/>
                    <a:pt x="8961" y="648"/>
                    <a:pt x="8910" y="535"/>
                  </a:cubicBezTo>
                  <a:cubicBezTo>
                    <a:pt x="8882" y="478"/>
                    <a:pt x="8854" y="421"/>
                    <a:pt x="8831" y="373"/>
                  </a:cubicBezTo>
                  <a:cubicBezTo>
                    <a:pt x="8803" y="324"/>
                    <a:pt x="8781" y="284"/>
                    <a:pt x="8752" y="243"/>
                  </a:cubicBezTo>
                  <a:cubicBezTo>
                    <a:pt x="8662" y="89"/>
                    <a:pt x="8606" y="0"/>
                    <a:pt x="8606" y="0"/>
                  </a:cubicBezTo>
                  <a:cubicBezTo>
                    <a:pt x="8606" y="0"/>
                    <a:pt x="8651" y="97"/>
                    <a:pt x="8736" y="259"/>
                  </a:cubicBezTo>
                  <a:cubicBezTo>
                    <a:pt x="8758" y="300"/>
                    <a:pt x="8781" y="348"/>
                    <a:pt x="8803" y="397"/>
                  </a:cubicBezTo>
                  <a:cubicBezTo>
                    <a:pt x="8826" y="454"/>
                    <a:pt x="8848" y="510"/>
                    <a:pt x="8871" y="567"/>
                  </a:cubicBezTo>
                  <a:cubicBezTo>
                    <a:pt x="8916" y="689"/>
                    <a:pt x="8977" y="826"/>
                    <a:pt x="9017" y="988"/>
                  </a:cubicBezTo>
                  <a:cubicBezTo>
                    <a:pt x="9062" y="1150"/>
                    <a:pt x="9118" y="1321"/>
                    <a:pt x="9157" y="1507"/>
                  </a:cubicBezTo>
                  <a:cubicBezTo>
                    <a:pt x="9180" y="1604"/>
                    <a:pt x="9202" y="1701"/>
                    <a:pt x="9225" y="1799"/>
                  </a:cubicBezTo>
                  <a:cubicBezTo>
                    <a:pt x="9242" y="1896"/>
                    <a:pt x="9259" y="2001"/>
                    <a:pt x="9276" y="2107"/>
                  </a:cubicBezTo>
                  <a:cubicBezTo>
                    <a:pt x="9315" y="2317"/>
                    <a:pt x="9332" y="2536"/>
                    <a:pt x="9360" y="2755"/>
                  </a:cubicBezTo>
                  <a:cubicBezTo>
                    <a:pt x="9371" y="2868"/>
                    <a:pt x="9377" y="2982"/>
                    <a:pt x="9388" y="3095"/>
                  </a:cubicBezTo>
                  <a:cubicBezTo>
                    <a:pt x="9399" y="3208"/>
                    <a:pt x="9405" y="3322"/>
                    <a:pt x="9405" y="3435"/>
                  </a:cubicBezTo>
                  <a:cubicBezTo>
                    <a:pt x="9411" y="3549"/>
                    <a:pt x="9411" y="3662"/>
                    <a:pt x="9416" y="3776"/>
                  </a:cubicBezTo>
                  <a:cubicBezTo>
                    <a:pt x="9416" y="3889"/>
                    <a:pt x="9416" y="4002"/>
                    <a:pt x="9416" y="4116"/>
                  </a:cubicBezTo>
                  <a:cubicBezTo>
                    <a:pt x="9416" y="4343"/>
                    <a:pt x="9399" y="4561"/>
                    <a:pt x="9394" y="4772"/>
                  </a:cubicBezTo>
                  <a:cubicBezTo>
                    <a:pt x="9377" y="4983"/>
                    <a:pt x="9366" y="5193"/>
                    <a:pt x="9337" y="5380"/>
                  </a:cubicBezTo>
                  <a:cubicBezTo>
                    <a:pt x="9326" y="5477"/>
                    <a:pt x="9315" y="5566"/>
                    <a:pt x="9304" y="5655"/>
                  </a:cubicBezTo>
                  <a:cubicBezTo>
                    <a:pt x="9292" y="5744"/>
                    <a:pt x="9276" y="5825"/>
                    <a:pt x="9264" y="5914"/>
                  </a:cubicBezTo>
                  <a:cubicBezTo>
                    <a:pt x="9242" y="6077"/>
                    <a:pt x="9202" y="6222"/>
                    <a:pt x="9180" y="6352"/>
                  </a:cubicBezTo>
                  <a:cubicBezTo>
                    <a:pt x="9180" y="6360"/>
                    <a:pt x="9174" y="6368"/>
                    <a:pt x="9174" y="6376"/>
                  </a:cubicBezTo>
                  <a:cubicBezTo>
                    <a:pt x="8764" y="5712"/>
                    <a:pt x="8381" y="5096"/>
                    <a:pt x="8055" y="4513"/>
                  </a:cubicBezTo>
                  <a:cubicBezTo>
                    <a:pt x="7802" y="4067"/>
                    <a:pt x="7582" y="3638"/>
                    <a:pt x="7408" y="3241"/>
                  </a:cubicBezTo>
                  <a:cubicBezTo>
                    <a:pt x="7234" y="2844"/>
                    <a:pt x="7110" y="2479"/>
                    <a:pt x="7031" y="2163"/>
                  </a:cubicBezTo>
                  <a:cubicBezTo>
                    <a:pt x="6952" y="1847"/>
                    <a:pt x="6930" y="1580"/>
                    <a:pt x="6930" y="1402"/>
                  </a:cubicBezTo>
                  <a:cubicBezTo>
                    <a:pt x="6924" y="1313"/>
                    <a:pt x="6936" y="1240"/>
                    <a:pt x="6936" y="1199"/>
                  </a:cubicBezTo>
                  <a:cubicBezTo>
                    <a:pt x="6936" y="1150"/>
                    <a:pt x="6941" y="1126"/>
                    <a:pt x="6941" y="1126"/>
                  </a:cubicBezTo>
                  <a:cubicBezTo>
                    <a:pt x="6941" y="1126"/>
                    <a:pt x="6941" y="1150"/>
                    <a:pt x="6936" y="1199"/>
                  </a:cubicBezTo>
                  <a:cubicBezTo>
                    <a:pt x="6930" y="1248"/>
                    <a:pt x="6919" y="1313"/>
                    <a:pt x="6919" y="1410"/>
                  </a:cubicBezTo>
                  <a:cubicBezTo>
                    <a:pt x="6907" y="1588"/>
                    <a:pt x="6919" y="1863"/>
                    <a:pt x="6975" y="2196"/>
                  </a:cubicBezTo>
                  <a:cubicBezTo>
                    <a:pt x="7031" y="2528"/>
                    <a:pt x="7144" y="2917"/>
                    <a:pt x="7296" y="3346"/>
                  </a:cubicBezTo>
                  <a:cubicBezTo>
                    <a:pt x="7442" y="3751"/>
                    <a:pt x="7633" y="4189"/>
                    <a:pt x="7852" y="4651"/>
                  </a:cubicBezTo>
                  <a:cubicBezTo>
                    <a:pt x="7830" y="4642"/>
                    <a:pt x="7807" y="4634"/>
                    <a:pt x="7785" y="4626"/>
                  </a:cubicBezTo>
                  <a:cubicBezTo>
                    <a:pt x="7729" y="4610"/>
                    <a:pt x="7661" y="4578"/>
                    <a:pt x="7588" y="4553"/>
                  </a:cubicBezTo>
                  <a:cubicBezTo>
                    <a:pt x="7301" y="4424"/>
                    <a:pt x="6924" y="4205"/>
                    <a:pt x="6553" y="3978"/>
                  </a:cubicBezTo>
                  <a:cubicBezTo>
                    <a:pt x="6182" y="3751"/>
                    <a:pt x="5811" y="3516"/>
                    <a:pt x="5524" y="3362"/>
                  </a:cubicBezTo>
                  <a:cubicBezTo>
                    <a:pt x="5383" y="3281"/>
                    <a:pt x="5259" y="3225"/>
                    <a:pt x="5175" y="3192"/>
                  </a:cubicBezTo>
                  <a:cubicBezTo>
                    <a:pt x="5091" y="3160"/>
                    <a:pt x="5040" y="3152"/>
                    <a:pt x="5040" y="3152"/>
                  </a:cubicBezTo>
                  <a:cubicBezTo>
                    <a:pt x="5040" y="3152"/>
                    <a:pt x="5091" y="3160"/>
                    <a:pt x="5175" y="3200"/>
                  </a:cubicBezTo>
                  <a:cubicBezTo>
                    <a:pt x="5259" y="3241"/>
                    <a:pt x="5377" y="3306"/>
                    <a:pt x="5512" y="3395"/>
                  </a:cubicBezTo>
                  <a:cubicBezTo>
                    <a:pt x="5788" y="3573"/>
                    <a:pt x="6154" y="3832"/>
                    <a:pt x="6514" y="4092"/>
                  </a:cubicBezTo>
                  <a:cubicBezTo>
                    <a:pt x="6879" y="4351"/>
                    <a:pt x="7245" y="4594"/>
                    <a:pt x="7537" y="4748"/>
                  </a:cubicBezTo>
                  <a:cubicBezTo>
                    <a:pt x="7611" y="4788"/>
                    <a:pt x="7678" y="4821"/>
                    <a:pt x="7740" y="4845"/>
                  </a:cubicBezTo>
                  <a:cubicBezTo>
                    <a:pt x="7802" y="4869"/>
                    <a:pt x="7858" y="4894"/>
                    <a:pt x="7903" y="4902"/>
                  </a:cubicBezTo>
                  <a:cubicBezTo>
                    <a:pt x="7926" y="4910"/>
                    <a:pt x="7954" y="4910"/>
                    <a:pt x="7976" y="4910"/>
                  </a:cubicBezTo>
                  <a:cubicBezTo>
                    <a:pt x="8280" y="5542"/>
                    <a:pt x="8634" y="6214"/>
                    <a:pt x="9011" y="6927"/>
                  </a:cubicBezTo>
                  <a:cubicBezTo>
                    <a:pt x="9006" y="6943"/>
                    <a:pt x="9006" y="6952"/>
                    <a:pt x="9006" y="6952"/>
                  </a:cubicBezTo>
                  <a:lnTo>
                    <a:pt x="9034" y="6968"/>
                  </a:lnTo>
                  <a:cubicBezTo>
                    <a:pt x="9197" y="7268"/>
                    <a:pt x="9360" y="7584"/>
                    <a:pt x="9523" y="7899"/>
                  </a:cubicBezTo>
                  <a:cubicBezTo>
                    <a:pt x="9793" y="8418"/>
                    <a:pt x="10069" y="8961"/>
                    <a:pt x="10344" y="9512"/>
                  </a:cubicBezTo>
                  <a:cubicBezTo>
                    <a:pt x="10339" y="9512"/>
                    <a:pt x="10339" y="9520"/>
                    <a:pt x="10333" y="9520"/>
                  </a:cubicBezTo>
                  <a:cubicBezTo>
                    <a:pt x="10271" y="9560"/>
                    <a:pt x="10204" y="9601"/>
                    <a:pt x="10125" y="9641"/>
                  </a:cubicBezTo>
                  <a:cubicBezTo>
                    <a:pt x="10046" y="9682"/>
                    <a:pt x="9962" y="9722"/>
                    <a:pt x="9866" y="9771"/>
                  </a:cubicBezTo>
                  <a:cubicBezTo>
                    <a:pt x="9771" y="9812"/>
                    <a:pt x="9675" y="9852"/>
                    <a:pt x="9568" y="9884"/>
                  </a:cubicBezTo>
                  <a:cubicBezTo>
                    <a:pt x="9517" y="9901"/>
                    <a:pt x="9461" y="9917"/>
                    <a:pt x="9411" y="9933"/>
                  </a:cubicBezTo>
                  <a:cubicBezTo>
                    <a:pt x="9354" y="9949"/>
                    <a:pt x="9304" y="9957"/>
                    <a:pt x="9247" y="9974"/>
                  </a:cubicBezTo>
                  <a:cubicBezTo>
                    <a:pt x="9135" y="9998"/>
                    <a:pt x="9022" y="10006"/>
                    <a:pt x="8904" y="10022"/>
                  </a:cubicBezTo>
                  <a:cubicBezTo>
                    <a:pt x="8792" y="10030"/>
                    <a:pt x="8674" y="10038"/>
                    <a:pt x="8561" y="10030"/>
                  </a:cubicBezTo>
                  <a:cubicBezTo>
                    <a:pt x="8449" y="10030"/>
                    <a:pt x="8336" y="10014"/>
                    <a:pt x="8229" y="9998"/>
                  </a:cubicBezTo>
                  <a:cubicBezTo>
                    <a:pt x="8122" y="9982"/>
                    <a:pt x="8016" y="9949"/>
                    <a:pt x="7920" y="9925"/>
                  </a:cubicBezTo>
                  <a:cubicBezTo>
                    <a:pt x="7824" y="9893"/>
                    <a:pt x="7729" y="9852"/>
                    <a:pt x="7644" y="9820"/>
                  </a:cubicBezTo>
                  <a:cubicBezTo>
                    <a:pt x="7560" y="9779"/>
                    <a:pt x="7487" y="9739"/>
                    <a:pt x="7414" y="9698"/>
                  </a:cubicBezTo>
                  <a:cubicBezTo>
                    <a:pt x="7346" y="9666"/>
                    <a:pt x="7290" y="9617"/>
                    <a:pt x="7239" y="9593"/>
                  </a:cubicBezTo>
                  <a:cubicBezTo>
                    <a:pt x="7144" y="9528"/>
                    <a:pt x="7087" y="9487"/>
                    <a:pt x="7087" y="9487"/>
                  </a:cubicBezTo>
                  <a:cubicBezTo>
                    <a:pt x="7087" y="9487"/>
                    <a:pt x="7138" y="9536"/>
                    <a:pt x="7222" y="9625"/>
                  </a:cubicBezTo>
                  <a:cubicBezTo>
                    <a:pt x="7267" y="9666"/>
                    <a:pt x="7318" y="9731"/>
                    <a:pt x="7380" y="9779"/>
                  </a:cubicBezTo>
                  <a:cubicBezTo>
                    <a:pt x="7442" y="9836"/>
                    <a:pt x="7515" y="9893"/>
                    <a:pt x="7594" y="9957"/>
                  </a:cubicBezTo>
                  <a:cubicBezTo>
                    <a:pt x="7678" y="10014"/>
                    <a:pt x="7762" y="10079"/>
                    <a:pt x="7864" y="10136"/>
                  </a:cubicBezTo>
                  <a:cubicBezTo>
                    <a:pt x="7965" y="10184"/>
                    <a:pt x="8066" y="10257"/>
                    <a:pt x="8179" y="10298"/>
                  </a:cubicBezTo>
                  <a:cubicBezTo>
                    <a:pt x="8291" y="10346"/>
                    <a:pt x="8404" y="10395"/>
                    <a:pt x="8527" y="10427"/>
                  </a:cubicBezTo>
                  <a:cubicBezTo>
                    <a:pt x="8646" y="10468"/>
                    <a:pt x="8769" y="10492"/>
                    <a:pt x="8893" y="10516"/>
                  </a:cubicBezTo>
                  <a:cubicBezTo>
                    <a:pt x="9017" y="10533"/>
                    <a:pt x="9141" y="10557"/>
                    <a:pt x="9264" y="10557"/>
                  </a:cubicBezTo>
                  <a:cubicBezTo>
                    <a:pt x="9326" y="10557"/>
                    <a:pt x="9388" y="10565"/>
                    <a:pt x="9450" y="10565"/>
                  </a:cubicBezTo>
                  <a:cubicBezTo>
                    <a:pt x="9512" y="10565"/>
                    <a:pt x="9568" y="10565"/>
                    <a:pt x="9630" y="10557"/>
                  </a:cubicBezTo>
                  <a:cubicBezTo>
                    <a:pt x="9748" y="10549"/>
                    <a:pt x="9861" y="10541"/>
                    <a:pt x="9973" y="10525"/>
                  </a:cubicBezTo>
                  <a:cubicBezTo>
                    <a:pt x="10080" y="10508"/>
                    <a:pt x="10187" y="10484"/>
                    <a:pt x="10277" y="10460"/>
                  </a:cubicBezTo>
                  <a:cubicBezTo>
                    <a:pt x="10372" y="10435"/>
                    <a:pt x="10457" y="10403"/>
                    <a:pt x="10536" y="10379"/>
                  </a:cubicBezTo>
                  <a:cubicBezTo>
                    <a:pt x="10609" y="10354"/>
                    <a:pt x="10671" y="10322"/>
                    <a:pt x="10727" y="10298"/>
                  </a:cubicBezTo>
                  <a:cubicBezTo>
                    <a:pt x="10924" y="10727"/>
                    <a:pt x="11121" y="11157"/>
                    <a:pt x="11306" y="11602"/>
                  </a:cubicBezTo>
                  <a:cubicBezTo>
                    <a:pt x="11582" y="12250"/>
                    <a:pt x="11829" y="12923"/>
                    <a:pt x="12049" y="13587"/>
                  </a:cubicBezTo>
                  <a:cubicBezTo>
                    <a:pt x="12156" y="13911"/>
                    <a:pt x="12251" y="14227"/>
                    <a:pt x="12336" y="14551"/>
                  </a:cubicBezTo>
                  <a:cubicBezTo>
                    <a:pt x="12268" y="14486"/>
                    <a:pt x="12201" y="14430"/>
                    <a:pt x="12128" y="14373"/>
                  </a:cubicBezTo>
                  <a:cubicBezTo>
                    <a:pt x="12066" y="14316"/>
                    <a:pt x="11998" y="14268"/>
                    <a:pt x="11931" y="14211"/>
                  </a:cubicBezTo>
                  <a:cubicBezTo>
                    <a:pt x="11863" y="14162"/>
                    <a:pt x="11790" y="14114"/>
                    <a:pt x="11717" y="14065"/>
                  </a:cubicBezTo>
                  <a:cubicBezTo>
                    <a:pt x="11430" y="13863"/>
                    <a:pt x="11109" y="13684"/>
                    <a:pt x="10772" y="13514"/>
                  </a:cubicBezTo>
                  <a:cubicBezTo>
                    <a:pt x="10434" y="13352"/>
                    <a:pt x="10074" y="13198"/>
                    <a:pt x="9703" y="13069"/>
                  </a:cubicBezTo>
                  <a:cubicBezTo>
                    <a:pt x="9056" y="12834"/>
                    <a:pt x="8376" y="12631"/>
                    <a:pt x="7689" y="12429"/>
                  </a:cubicBezTo>
                  <a:cubicBezTo>
                    <a:pt x="7678" y="12420"/>
                    <a:pt x="7667" y="12412"/>
                    <a:pt x="7650" y="12396"/>
                  </a:cubicBezTo>
                  <a:cubicBezTo>
                    <a:pt x="7639" y="12388"/>
                    <a:pt x="7633" y="12372"/>
                    <a:pt x="7622" y="12364"/>
                  </a:cubicBezTo>
                  <a:cubicBezTo>
                    <a:pt x="7605" y="12339"/>
                    <a:pt x="7582" y="12331"/>
                    <a:pt x="7554" y="12275"/>
                  </a:cubicBezTo>
                  <a:cubicBezTo>
                    <a:pt x="7526" y="12234"/>
                    <a:pt x="7498" y="12185"/>
                    <a:pt x="7464" y="12129"/>
                  </a:cubicBezTo>
                  <a:cubicBezTo>
                    <a:pt x="7447" y="12096"/>
                    <a:pt x="7431" y="12072"/>
                    <a:pt x="7419" y="12040"/>
                  </a:cubicBezTo>
                  <a:cubicBezTo>
                    <a:pt x="7402" y="12007"/>
                    <a:pt x="7391" y="11967"/>
                    <a:pt x="7374" y="11926"/>
                  </a:cubicBezTo>
                  <a:cubicBezTo>
                    <a:pt x="7307" y="11772"/>
                    <a:pt x="7245" y="11586"/>
                    <a:pt x="7183" y="11367"/>
                  </a:cubicBezTo>
                  <a:cubicBezTo>
                    <a:pt x="6930" y="10500"/>
                    <a:pt x="6711" y="9228"/>
                    <a:pt x="6362" y="8013"/>
                  </a:cubicBezTo>
                  <a:cubicBezTo>
                    <a:pt x="6272" y="7713"/>
                    <a:pt x="6182" y="7413"/>
                    <a:pt x="6075" y="7122"/>
                  </a:cubicBezTo>
                  <a:cubicBezTo>
                    <a:pt x="5974" y="6830"/>
                    <a:pt x="5856" y="6563"/>
                    <a:pt x="5732" y="6311"/>
                  </a:cubicBezTo>
                  <a:cubicBezTo>
                    <a:pt x="5664" y="6190"/>
                    <a:pt x="5608" y="6060"/>
                    <a:pt x="5541" y="5955"/>
                  </a:cubicBezTo>
                  <a:cubicBezTo>
                    <a:pt x="5507" y="5898"/>
                    <a:pt x="5473" y="5842"/>
                    <a:pt x="5439" y="5785"/>
                  </a:cubicBezTo>
                  <a:cubicBezTo>
                    <a:pt x="5406" y="5736"/>
                    <a:pt x="5372" y="5680"/>
                    <a:pt x="5332" y="5631"/>
                  </a:cubicBezTo>
                  <a:cubicBezTo>
                    <a:pt x="5197" y="5428"/>
                    <a:pt x="5051" y="5258"/>
                    <a:pt x="4911" y="5112"/>
                  </a:cubicBezTo>
                  <a:cubicBezTo>
                    <a:pt x="4770" y="4975"/>
                    <a:pt x="4635" y="4853"/>
                    <a:pt x="4511" y="4772"/>
                  </a:cubicBezTo>
                  <a:cubicBezTo>
                    <a:pt x="4387" y="4675"/>
                    <a:pt x="4275" y="4626"/>
                    <a:pt x="4185" y="4570"/>
                  </a:cubicBezTo>
                  <a:cubicBezTo>
                    <a:pt x="4089" y="4521"/>
                    <a:pt x="4016" y="4497"/>
                    <a:pt x="3966" y="4472"/>
                  </a:cubicBezTo>
                  <a:cubicBezTo>
                    <a:pt x="3915" y="4448"/>
                    <a:pt x="3887" y="4440"/>
                    <a:pt x="3887" y="4440"/>
                  </a:cubicBezTo>
                  <a:cubicBezTo>
                    <a:pt x="3887" y="4440"/>
                    <a:pt x="3915" y="4456"/>
                    <a:pt x="3966" y="4480"/>
                  </a:cubicBezTo>
                  <a:cubicBezTo>
                    <a:pt x="4016" y="4505"/>
                    <a:pt x="4089" y="4537"/>
                    <a:pt x="4179" y="4594"/>
                  </a:cubicBezTo>
                  <a:cubicBezTo>
                    <a:pt x="4269" y="4659"/>
                    <a:pt x="4382" y="4715"/>
                    <a:pt x="4494" y="4821"/>
                  </a:cubicBezTo>
                  <a:cubicBezTo>
                    <a:pt x="4612" y="4918"/>
                    <a:pt x="4742" y="5039"/>
                    <a:pt x="4871" y="5193"/>
                  </a:cubicBezTo>
                  <a:cubicBezTo>
                    <a:pt x="5001" y="5347"/>
                    <a:pt x="5130" y="5526"/>
                    <a:pt x="5254" y="5728"/>
                  </a:cubicBezTo>
                  <a:cubicBezTo>
                    <a:pt x="5282" y="5777"/>
                    <a:pt x="5316" y="5833"/>
                    <a:pt x="5349" y="5890"/>
                  </a:cubicBezTo>
                  <a:cubicBezTo>
                    <a:pt x="5377" y="5947"/>
                    <a:pt x="5406" y="6004"/>
                    <a:pt x="5439" y="6060"/>
                  </a:cubicBezTo>
                  <a:cubicBezTo>
                    <a:pt x="5501" y="6174"/>
                    <a:pt x="5552" y="6303"/>
                    <a:pt x="5608" y="6425"/>
                  </a:cubicBezTo>
                  <a:cubicBezTo>
                    <a:pt x="5715" y="6684"/>
                    <a:pt x="5816" y="6952"/>
                    <a:pt x="5901" y="7243"/>
                  </a:cubicBezTo>
                  <a:cubicBezTo>
                    <a:pt x="5991" y="7527"/>
                    <a:pt x="6069" y="7827"/>
                    <a:pt x="6142" y="8134"/>
                  </a:cubicBezTo>
                  <a:cubicBezTo>
                    <a:pt x="6429" y="9350"/>
                    <a:pt x="6587" y="10622"/>
                    <a:pt x="6812" y="11570"/>
                  </a:cubicBezTo>
                  <a:cubicBezTo>
                    <a:pt x="6868" y="11805"/>
                    <a:pt x="6930" y="12023"/>
                    <a:pt x="6997" y="12218"/>
                  </a:cubicBezTo>
                  <a:cubicBezTo>
                    <a:pt x="6997" y="12218"/>
                    <a:pt x="6997" y="12218"/>
                    <a:pt x="6997" y="12218"/>
                  </a:cubicBezTo>
                  <a:cubicBezTo>
                    <a:pt x="6727" y="12137"/>
                    <a:pt x="6463" y="12056"/>
                    <a:pt x="6199" y="11967"/>
                  </a:cubicBezTo>
                  <a:cubicBezTo>
                    <a:pt x="5816" y="11837"/>
                    <a:pt x="5445" y="11691"/>
                    <a:pt x="5085" y="11537"/>
                  </a:cubicBezTo>
                  <a:cubicBezTo>
                    <a:pt x="4731" y="11375"/>
                    <a:pt x="4387" y="11205"/>
                    <a:pt x="4078" y="11003"/>
                  </a:cubicBezTo>
                  <a:cubicBezTo>
                    <a:pt x="3921" y="10913"/>
                    <a:pt x="3780" y="10792"/>
                    <a:pt x="3634" y="10687"/>
                  </a:cubicBezTo>
                  <a:cubicBezTo>
                    <a:pt x="3566" y="10630"/>
                    <a:pt x="3499" y="10573"/>
                    <a:pt x="3431" y="10508"/>
                  </a:cubicBezTo>
                  <a:cubicBezTo>
                    <a:pt x="3364" y="10452"/>
                    <a:pt x="3302" y="10395"/>
                    <a:pt x="3240" y="10330"/>
                  </a:cubicBezTo>
                  <a:cubicBezTo>
                    <a:pt x="3122" y="10209"/>
                    <a:pt x="3004" y="10087"/>
                    <a:pt x="2908" y="9949"/>
                  </a:cubicBezTo>
                  <a:cubicBezTo>
                    <a:pt x="2857" y="9884"/>
                    <a:pt x="2807" y="9820"/>
                    <a:pt x="2762" y="9755"/>
                  </a:cubicBezTo>
                  <a:cubicBezTo>
                    <a:pt x="2717" y="9690"/>
                    <a:pt x="2677" y="9617"/>
                    <a:pt x="2638" y="9552"/>
                  </a:cubicBezTo>
                  <a:cubicBezTo>
                    <a:pt x="2599" y="9487"/>
                    <a:pt x="2554" y="9431"/>
                    <a:pt x="2526" y="9358"/>
                  </a:cubicBezTo>
                  <a:cubicBezTo>
                    <a:pt x="2492" y="9293"/>
                    <a:pt x="2464" y="9228"/>
                    <a:pt x="2430" y="9163"/>
                  </a:cubicBezTo>
                  <a:cubicBezTo>
                    <a:pt x="2402" y="9099"/>
                    <a:pt x="2368" y="9042"/>
                    <a:pt x="2346" y="8985"/>
                  </a:cubicBezTo>
                  <a:cubicBezTo>
                    <a:pt x="2323" y="8920"/>
                    <a:pt x="2301" y="8864"/>
                    <a:pt x="2284" y="8807"/>
                  </a:cubicBezTo>
                  <a:cubicBezTo>
                    <a:pt x="2244" y="8693"/>
                    <a:pt x="2199" y="8596"/>
                    <a:pt x="2177" y="8507"/>
                  </a:cubicBezTo>
                  <a:cubicBezTo>
                    <a:pt x="2154" y="8418"/>
                    <a:pt x="2132" y="8337"/>
                    <a:pt x="2115" y="8272"/>
                  </a:cubicBezTo>
                  <a:cubicBezTo>
                    <a:pt x="2081" y="8143"/>
                    <a:pt x="2064" y="8078"/>
                    <a:pt x="2064" y="8078"/>
                  </a:cubicBezTo>
                  <a:cubicBezTo>
                    <a:pt x="2064" y="8078"/>
                    <a:pt x="2076" y="8151"/>
                    <a:pt x="2104" y="8280"/>
                  </a:cubicBezTo>
                  <a:cubicBezTo>
                    <a:pt x="2115" y="8345"/>
                    <a:pt x="2132" y="8426"/>
                    <a:pt x="2154" y="8523"/>
                  </a:cubicBezTo>
                  <a:cubicBezTo>
                    <a:pt x="2171" y="8621"/>
                    <a:pt x="2211" y="8718"/>
                    <a:pt x="2244" y="8839"/>
                  </a:cubicBezTo>
                  <a:cubicBezTo>
                    <a:pt x="2261" y="8896"/>
                    <a:pt x="2284" y="8961"/>
                    <a:pt x="2301" y="9026"/>
                  </a:cubicBezTo>
                  <a:cubicBezTo>
                    <a:pt x="2323" y="9090"/>
                    <a:pt x="2351" y="9147"/>
                    <a:pt x="2379" y="9220"/>
                  </a:cubicBezTo>
                  <a:cubicBezTo>
                    <a:pt x="2407" y="9285"/>
                    <a:pt x="2436" y="9358"/>
                    <a:pt x="2464" y="9431"/>
                  </a:cubicBezTo>
                  <a:cubicBezTo>
                    <a:pt x="2492" y="9504"/>
                    <a:pt x="2537" y="9569"/>
                    <a:pt x="2571" y="9641"/>
                  </a:cubicBezTo>
                  <a:cubicBezTo>
                    <a:pt x="2610" y="9714"/>
                    <a:pt x="2649" y="9787"/>
                    <a:pt x="2689" y="9860"/>
                  </a:cubicBezTo>
                  <a:cubicBezTo>
                    <a:pt x="2734" y="9933"/>
                    <a:pt x="2779" y="9998"/>
                    <a:pt x="2829" y="10071"/>
                  </a:cubicBezTo>
                  <a:cubicBezTo>
                    <a:pt x="2925" y="10225"/>
                    <a:pt x="3037" y="10354"/>
                    <a:pt x="3156" y="10500"/>
                  </a:cubicBezTo>
                  <a:cubicBezTo>
                    <a:pt x="3212" y="10573"/>
                    <a:pt x="3279" y="10638"/>
                    <a:pt x="3341" y="10703"/>
                  </a:cubicBezTo>
                  <a:cubicBezTo>
                    <a:pt x="3409" y="10768"/>
                    <a:pt x="3471" y="10841"/>
                    <a:pt x="3544" y="10905"/>
                  </a:cubicBezTo>
                  <a:cubicBezTo>
                    <a:pt x="3684" y="11027"/>
                    <a:pt x="3831" y="11165"/>
                    <a:pt x="3988" y="11278"/>
                  </a:cubicBezTo>
                  <a:cubicBezTo>
                    <a:pt x="4281" y="11513"/>
                    <a:pt x="4607" y="11707"/>
                    <a:pt x="4939" y="11910"/>
                  </a:cubicBezTo>
                  <a:cubicBezTo>
                    <a:pt x="4911" y="11942"/>
                    <a:pt x="4882" y="11975"/>
                    <a:pt x="4854" y="12007"/>
                  </a:cubicBezTo>
                  <a:cubicBezTo>
                    <a:pt x="4787" y="12064"/>
                    <a:pt x="4714" y="12145"/>
                    <a:pt x="4624" y="12194"/>
                  </a:cubicBezTo>
                  <a:cubicBezTo>
                    <a:pt x="4534" y="12258"/>
                    <a:pt x="4427" y="12299"/>
                    <a:pt x="4320" y="12356"/>
                  </a:cubicBezTo>
                  <a:cubicBezTo>
                    <a:pt x="4202" y="12388"/>
                    <a:pt x="4084" y="12437"/>
                    <a:pt x="3949" y="12453"/>
                  </a:cubicBezTo>
                  <a:cubicBezTo>
                    <a:pt x="3881" y="12469"/>
                    <a:pt x="3814" y="12477"/>
                    <a:pt x="3746" y="12485"/>
                  </a:cubicBezTo>
                  <a:cubicBezTo>
                    <a:pt x="3679" y="12493"/>
                    <a:pt x="3606" y="12501"/>
                    <a:pt x="3538" y="12501"/>
                  </a:cubicBezTo>
                  <a:cubicBezTo>
                    <a:pt x="3397" y="12510"/>
                    <a:pt x="3251" y="12510"/>
                    <a:pt x="3105" y="12501"/>
                  </a:cubicBezTo>
                  <a:cubicBezTo>
                    <a:pt x="2959" y="12501"/>
                    <a:pt x="2812" y="12485"/>
                    <a:pt x="2666" y="12477"/>
                  </a:cubicBezTo>
                  <a:cubicBezTo>
                    <a:pt x="2520" y="12461"/>
                    <a:pt x="2379" y="12445"/>
                    <a:pt x="2239" y="12437"/>
                  </a:cubicBezTo>
                  <a:cubicBezTo>
                    <a:pt x="1963" y="12404"/>
                    <a:pt x="1704" y="12372"/>
                    <a:pt x="1485" y="12339"/>
                  </a:cubicBezTo>
                  <a:cubicBezTo>
                    <a:pt x="1041" y="12283"/>
                    <a:pt x="748" y="12242"/>
                    <a:pt x="748" y="12242"/>
                  </a:cubicBezTo>
                  <a:cubicBezTo>
                    <a:pt x="748" y="12242"/>
                    <a:pt x="1041" y="12323"/>
                    <a:pt x="1474" y="12445"/>
                  </a:cubicBezTo>
                  <a:cubicBezTo>
                    <a:pt x="1693" y="12501"/>
                    <a:pt x="1946" y="12574"/>
                    <a:pt x="2222" y="12647"/>
                  </a:cubicBezTo>
                  <a:cubicBezTo>
                    <a:pt x="2357" y="12680"/>
                    <a:pt x="2503" y="12712"/>
                    <a:pt x="2644" y="12753"/>
                  </a:cubicBezTo>
                  <a:cubicBezTo>
                    <a:pt x="2790" y="12785"/>
                    <a:pt x="2936" y="12817"/>
                    <a:pt x="3082" y="12842"/>
                  </a:cubicBezTo>
                  <a:cubicBezTo>
                    <a:pt x="3122" y="12850"/>
                    <a:pt x="3161" y="12858"/>
                    <a:pt x="3206" y="12858"/>
                  </a:cubicBezTo>
                  <a:cubicBezTo>
                    <a:pt x="3206" y="12874"/>
                    <a:pt x="3201" y="12890"/>
                    <a:pt x="3195" y="12907"/>
                  </a:cubicBezTo>
                  <a:cubicBezTo>
                    <a:pt x="3189" y="12939"/>
                    <a:pt x="3184" y="12971"/>
                    <a:pt x="3167" y="13012"/>
                  </a:cubicBezTo>
                  <a:cubicBezTo>
                    <a:pt x="3156" y="13052"/>
                    <a:pt x="3144" y="13093"/>
                    <a:pt x="3128" y="13133"/>
                  </a:cubicBezTo>
                  <a:cubicBezTo>
                    <a:pt x="3094" y="13214"/>
                    <a:pt x="3043" y="13295"/>
                    <a:pt x="2981" y="13376"/>
                  </a:cubicBezTo>
                  <a:cubicBezTo>
                    <a:pt x="2914" y="13449"/>
                    <a:pt x="2841" y="13530"/>
                    <a:pt x="2751" y="13595"/>
                  </a:cubicBezTo>
                  <a:cubicBezTo>
                    <a:pt x="2661" y="13660"/>
                    <a:pt x="2559" y="13717"/>
                    <a:pt x="2453" y="13765"/>
                  </a:cubicBezTo>
                  <a:cubicBezTo>
                    <a:pt x="2239" y="13871"/>
                    <a:pt x="2003" y="13944"/>
                    <a:pt x="1766" y="14025"/>
                  </a:cubicBezTo>
                  <a:cubicBezTo>
                    <a:pt x="1530" y="14098"/>
                    <a:pt x="1288" y="14170"/>
                    <a:pt x="1069" y="14260"/>
                  </a:cubicBezTo>
                  <a:cubicBezTo>
                    <a:pt x="956" y="14308"/>
                    <a:pt x="855" y="14349"/>
                    <a:pt x="754" y="14405"/>
                  </a:cubicBezTo>
                  <a:cubicBezTo>
                    <a:pt x="652" y="14454"/>
                    <a:pt x="563" y="14519"/>
                    <a:pt x="484" y="14576"/>
                  </a:cubicBezTo>
                  <a:cubicBezTo>
                    <a:pt x="444" y="14608"/>
                    <a:pt x="405" y="14640"/>
                    <a:pt x="366" y="14665"/>
                  </a:cubicBezTo>
                  <a:cubicBezTo>
                    <a:pt x="332" y="14697"/>
                    <a:pt x="298" y="14729"/>
                    <a:pt x="264" y="14754"/>
                  </a:cubicBezTo>
                  <a:cubicBezTo>
                    <a:pt x="202" y="14819"/>
                    <a:pt x="152" y="14875"/>
                    <a:pt x="112" y="14924"/>
                  </a:cubicBezTo>
                  <a:cubicBezTo>
                    <a:pt x="73" y="14973"/>
                    <a:pt x="45" y="15021"/>
                    <a:pt x="28" y="15054"/>
                  </a:cubicBezTo>
                  <a:cubicBezTo>
                    <a:pt x="11" y="15086"/>
                    <a:pt x="0" y="15102"/>
                    <a:pt x="0" y="15102"/>
                  </a:cubicBezTo>
                  <a:cubicBezTo>
                    <a:pt x="0" y="15102"/>
                    <a:pt x="11" y="15086"/>
                    <a:pt x="34" y="15062"/>
                  </a:cubicBezTo>
                  <a:cubicBezTo>
                    <a:pt x="56" y="15037"/>
                    <a:pt x="84" y="14989"/>
                    <a:pt x="124" y="14940"/>
                  </a:cubicBezTo>
                  <a:cubicBezTo>
                    <a:pt x="163" y="14892"/>
                    <a:pt x="219" y="14835"/>
                    <a:pt x="276" y="14778"/>
                  </a:cubicBezTo>
                  <a:cubicBezTo>
                    <a:pt x="309" y="14754"/>
                    <a:pt x="343" y="14721"/>
                    <a:pt x="377" y="14697"/>
                  </a:cubicBezTo>
                  <a:cubicBezTo>
                    <a:pt x="416" y="14673"/>
                    <a:pt x="456" y="14640"/>
                    <a:pt x="495" y="14616"/>
                  </a:cubicBezTo>
                  <a:cubicBezTo>
                    <a:pt x="579" y="14567"/>
                    <a:pt x="669" y="14511"/>
                    <a:pt x="771" y="14470"/>
                  </a:cubicBezTo>
                  <a:cubicBezTo>
                    <a:pt x="872" y="14422"/>
                    <a:pt x="973" y="14381"/>
                    <a:pt x="1086" y="14349"/>
                  </a:cubicBezTo>
                  <a:cubicBezTo>
                    <a:pt x="1305" y="14276"/>
                    <a:pt x="1547" y="14219"/>
                    <a:pt x="1789" y="14154"/>
                  </a:cubicBezTo>
                  <a:cubicBezTo>
                    <a:pt x="2031" y="14089"/>
                    <a:pt x="2272" y="14033"/>
                    <a:pt x="2492" y="13944"/>
                  </a:cubicBezTo>
                  <a:cubicBezTo>
                    <a:pt x="2604" y="13903"/>
                    <a:pt x="2711" y="13846"/>
                    <a:pt x="2812" y="13782"/>
                  </a:cubicBezTo>
                  <a:cubicBezTo>
                    <a:pt x="2914" y="13717"/>
                    <a:pt x="3004" y="13636"/>
                    <a:pt x="3082" y="13555"/>
                  </a:cubicBezTo>
                  <a:cubicBezTo>
                    <a:pt x="3156" y="13466"/>
                    <a:pt x="3223" y="13368"/>
                    <a:pt x="3268" y="13271"/>
                  </a:cubicBezTo>
                  <a:cubicBezTo>
                    <a:pt x="3291" y="13223"/>
                    <a:pt x="3307" y="13174"/>
                    <a:pt x="3324" y="13125"/>
                  </a:cubicBezTo>
                  <a:cubicBezTo>
                    <a:pt x="3341" y="13077"/>
                    <a:pt x="3353" y="13036"/>
                    <a:pt x="3364" y="12996"/>
                  </a:cubicBezTo>
                  <a:cubicBezTo>
                    <a:pt x="3375" y="12963"/>
                    <a:pt x="3381" y="12931"/>
                    <a:pt x="3381" y="12907"/>
                  </a:cubicBezTo>
                  <a:cubicBezTo>
                    <a:pt x="3431" y="12915"/>
                    <a:pt x="3482" y="12923"/>
                    <a:pt x="3533" y="12923"/>
                  </a:cubicBezTo>
                  <a:cubicBezTo>
                    <a:pt x="3606" y="12931"/>
                    <a:pt x="3679" y="12931"/>
                    <a:pt x="3752" y="12939"/>
                  </a:cubicBezTo>
                  <a:cubicBezTo>
                    <a:pt x="3825" y="12947"/>
                    <a:pt x="3898" y="12947"/>
                    <a:pt x="3971" y="12939"/>
                  </a:cubicBezTo>
                  <a:cubicBezTo>
                    <a:pt x="4118" y="12939"/>
                    <a:pt x="4258" y="12915"/>
                    <a:pt x="4393" y="12890"/>
                  </a:cubicBezTo>
                  <a:cubicBezTo>
                    <a:pt x="4528" y="12850"/>
                    <a:pt x="4658" y="12817"/>
                    <a:pt x="4770" y="12753"/>
                  </a:cubicBezTo>
                  <a:cubicBezTo>
                    <a:pt x="4888" y="12704"/>
                    <a:pt x="4989" y="12615"/>
                    <a:pt x="5079" y="12558"/>
                  </a:cubicBezTo>
                  <a:cubicBezTo>
                    <a:pt x="5169" y="12477"/>
                    <a:pt x="5254" y="12396"/>
                    <a:pt x="5310" y="12331"/>
                  </a:cubicBezTo>
                  <a:cubicBezTo>
                    <a:pt x="5355" y="12275"/>
                    <a:pt x="5389" y="12226"/>
                    <a:pt x="5417" y="12194"/>
                  </a:cubicBezTo>
                  <a:cubicBezTo>
                    <a:pt x="5642" y="12307"/>
                    <a:pt x="5867" y="12420"/>
                    <a:pt x="6103" y="12518"/>
                  </a:cubicBezTo>
                  <a:cubicBezTo>
                    <a:pt x="6486" y="12688"/>
                    <a:pt x="6874" y="12850"/>
                    <a:pt x="7262" y="13012"/>
                  </a:cubicBezTo>
                  <a:cubicBezTo>
                    <a:pt x="8038" y="13328"/>
                    <a:pt x="8814" y="13636"/>
                    <a:pt x="9518" y="13968"/>
                  </a:cubicBezTo>
                  <a:cubicBezTo>
                    <a:pt x="9872" y="14130"/>
                    <a:pt x="10204" y="14316"/>
                    <a:pt x="10513" y="14503"/>
                  </a:cubicBezTo>
                  <a:cubicBezTo>
                    <a:pt x="10817" y="14697"/>
                    <a:pt x="11104" y="14883"/>
                    <a:pt x="11346" y="15094"/>
                  </a:cubicBezTo>
                  <a:cubicBezTo>
                    <a:pt x="11408" y="15143"/>
                    <a:pt x="11464" y="15191"/>
                    <a:pt x="11526" y="15248"/>
                  </a:cubicBezTo>
                  <a:cubicBezTo>
                    <a:pt x="11582" y="15305"/>
                    <a:pt x="11633" y="15353"/>
                    <a:pt x="11689" y="15402"/>
                  </a:cubicBezTo>
                  <a:cubicBezTo>
                    <a:pt x="11796" y="15499"/>
                    <a:pt x="11886" y="15605"/>
                    <a:pt x="11976" y="15710"/>
                  </a:cubicBezTo>
                  <a:cubicBezTo>
                    <a:pt x="12066" y="15807"/>
                    <a:pt x="12133" y="15912"/>
                    <a:pt x="12201" y="16001"/>
                  </a:cubicBezTo>
                  <a:cubicBezTo>
                    <a:pt x="12234" y="16050"/>
                    <a:pt x="12268" y="16091"/>
                    <a:pt x="12296" y="16131"/>
                  </a:cubicBezTo>
                  <a:cubicBezTo>
                    <a:pt x="12296" y="16131"/>
                    <a:pt x="12296" y="16131"/>
                    <a:pt x="12296" y="16131"/>
                  </a:cubicBezTo>
                  <a:lnTo>
                    <a:pt x="12561" y="17622"/>
                  </a:lnTo>
                  <a:cubicBezTo>
                    <a:pt x="12561" y="17784"/>
                    <a:pt x="12561" y="17946"/>
                    <a:pt x="12561" y="18108"/>
                  </a:cubicBezTo>
                  <a:cubicBezTo>
                    <a:pt x="12555" y="18124"/>
                    <a:pt x="12555" y="18132"/>
                    <a:pt x="12555" y="18132"/>
                  </a:cubicBezTo>
                  <a:lnTo>
                    <a:pt x="12561" y="18132"/>
                  </a:lnTo>
                  <a:cubicBezTo>
                    <a:pt x="12561" y="18351"/>
                    <a:pt x="12561" y="18570"/>
                    <a:pt x="12555" y="18797"/>
                  </a:cubicBezTo>
                  <a:cubicBezTo>
                    <a:pt x="12549" y="19226"/>
                    <a:pt x="12544" y="19672"/>
                    <a:pt x="12521" y="20125"/>
                  </a:cubicBezTo>
                  <a:cubicBezTo>
                    <a:pt x="12510" y="20352"/>
                    <a:pt x="12504" y="20579"/>
                    <a:pt x="12493" y="20806"/>
                  </a:cubicBezTo>
                  <a:cubicBezTo>
                    <a:pt x="12482" y="21033"/>
                    <a:pt x="12471" y="21268"/>
                    <a:pt x="12459" y="21495"/>
                  </a:cubicBezTo>
                  <a:lnTo>
                    <a:pt x="15609" y="21600"/>
                  </a:lnTo>
                  <a:cubicBezTo>
                    <a:pt x="15604" y="21349"/>
                    <a:pt x="15598" y="21098"/>
                    <a:pt x="15593" y="20847"/>
                  </a:cubicBezTo>
                  <a:cubicBezTo>
                    <a:pt x="15587" y="20595"/>
                    <a:pt x="15576" y="20344"/>
                    <a:pt x="15564" y="20093"/>
                  </a:cubicBezTo>
                  <a:cubicBezTo>
                    <a:pt x="15548" y="19599"/>
                    <a:pt x="15519" y="19105"/>
                    <a:pt x="15491" y="18627"/>
                  </a:cubicBezTo>
                  <a:cubicBezTo>
                    <a:pt x="15480" y="18432"/>
                    <a:pt x="15469" y="18246"/>
                    <a:pt x="15452" y="18059"/>
                  </a:cubicBezTo>
                  <a:cubicBezTo>
                    <a:pt x="15463" y="18051"/>
                    <a:pt x="15469" y="18035"/>
                    <a:pt x="15480" y="18019"/>
                  </a:cubicBezTo>
                  <a:lnTo>
                    <a:pt x="19778" y="10241"/>
                  </a:lnTo>
                  <a:cubicBezTo>
                    <a:pt x="19592" y="10387"/>
                    <a:pt x="19412" y="10549"/>
                    <a:pt x="19226" y="10711"/>
                  </a:cubicBezTo>
                  <a:cubicBezTo>
                    <a:pt x="19114" y="10808"/>
                    <a:pt x="19007" y="10913"/>
                    <a:pt x="18900" y="11019"/>
                  </a:cubicBezTo>
                  <a:lnTo>
                    <a:pt x="19333" y="8345"/>
                  </a:lnTo>
                  <a:lnTo>
                    <a:pt x="18377" y="11537"/>
                  </a:lnTo>
                  <a:cubicBezTo>
                    <a:pt x="18304" y="11610"/>
                    <a:pt x="18231" y="11683"/>
                    <a:pt x="18157" y="11764"/>
                  </a:cubicBezTo>
                  <a:cubicBezTo>
                    <a:pt x="17989" y="11950"/>
                    <a:pt x="17814" y="12137"/>
                    <a:pt x="17651" y="12331"/>
                  </a:cubicBezTo>
                  <a:cubicBezTo>
                    <a:pt x="17488" y="12526"/>
                    <a:pt x="17325" y="12712"/>
                    <a:pt x="17167" y="12915"/>
                  </a:cubicBezTo>
                  <a:cubicBezTo>
                    <a:pt x="17010" y="13117"/>
                    <a:pt x="16852" y="13312"/>
                    <a:pt x="16712" y="13506"/>
                  </a:cubicBezTo>
                  <a:cubicBezTo>
                    <a:pt x="16639" y="13603"/>
                    <a:pt x="16566" y="13709"/>
                    <a:pt x="16492" y="13806"/>
                  </a:cubicBezTo>
                  <a:cubicBezTo>
                    <a:pt x="16425" y="13911"/>
                    <a:pt x="16352" y="14008"/>
                    <a:pt x="16284" y="14106"/>
                  </a:cubicBezTo>
                  <a:cubicBezTo>
                    <a:pt x="16149" y="14308"/>
                    <a:pt x="16009" y="14495"/>
                    <a:pt x="15891" y="14697"/>
                  </a:cubicBezTo>
                  <a:cubicBezTo>
                    <a:pt x="15767" y="14892"/>
                    <a:pt x="15637" y="15086"/>
                    <a:pt x="15525" y="15272"/>
                  </a:cubicBezTo>
                  <a:cubicBezTo>
                    <a:pt x="15418" y="15451"/>
                    <a:pt x="15317" y="15621"/>
                    <a:pt x="15221" y="15791"/>
                  </a:cubicBezTo>
                  <a:cubicBezTo>
                    <a:pt x="15204" y="15669"/>
                    <a:pt x="15187" y="15556"/>
                    <a:pt x="15176" y="15442"/>
                  </a:cubicBezTo>
                  <a:cubicBezTo>
                    <a:pt x="15154" y="15264"/>
                    <a:pt x="15131" y="15102"/>
                    <a:pt x="15097" y="14908"/>
                  </a:cubicBezTo>
                  <a:cubicBezTo>
                    <a:pt x="15092" y="14875"/>
                    <a:pt x="15086" y="14843"/>
                    <a:pt x="15081" y="14802"/>
                  </a:cubicBezTo>
                  <a:cubicBezTo>
                    <a:pt x="15109" y="14721"/>
                    <a:pt x="15137" y="14632"/>
                    <a:pt x="15171" y="14543"/>
                  </a:cubicBezTo>
                  <a:cubicBezTo>
                    <a:pt x="15255" y="14308"/>
                    <a:pt x="15339" y="14057"/>
                    <a:pt x="15429" y="13814"/>
                  </a:cubicBezTo>
                  <a:cubicBezTo>
                    <a:pt x="15514" y="13563"/>
                    <a:pt x="15621" y="13320"/>
                    <a:pt x="15722" y="13060"/>
                  </a:cubicBezTo>
                  <a:cubicBezTo>
                    <a:pt x="15919" y="12542"/>
                    <a:pt x="16144" y="12032"/>
                    <a:pt x="16369" y="11497"/>
                  </a:cubicBezTo>
                  <a:cubicBezTo>
                    <a:pt x="16605" y="10978"/>
                    <a:pt x="16841" y="10444"/>
                    <a:pt x="17100" y="9925"/>
                  </a:cubicBezTo>
                  <a:cubicBezTo>
                    <a:pt x="17347" y="9398"/>
                    <a:pt x="17612" y="8888"/>
                    <a:pt x="17871" y="8386"/>
                  </a:cubicBezTo>
                  <a:cubicBezTo>
                    <a:pt x="17966" y="8199"/>
                    <a:pt x="18067" y="8013"/>
                    <a:pt x="18163" y="7835"/>
                  </a:cubicBezTo>
                  <a:cubicBezTo>
                    <a:pt x="18180" y="7835"/>
                    <a:pt x="18202" y="7835"/>
                    <a:pt x="18219" y="7835"/>
                  </a:cubicBezTo>
                  <a:cubicBezTo>
                    <a:pt x="18309" y="7835"/>
                    <a:pt x="18416" y="7835"/>
                    <a:pt x="18546" y="7818"/>
                  </a:cubicBezTo>
                  <a:cubicBezTo>
                    <a:pt x="18675" y="7802"/>
                    <a:pt x="18821" y="7786"/>
                    <a:pt x="18979" y="7762"/>
                  </a:cubicBezTo>
                  <a:cubicBezTo>
                    <a:pt x="19131" y="7729"/>
                    <a:pt x="19299" y="7689"/>
                    <a:pt x="19474" y="7648"/>
                  </a:cubicBezTo>
                  <a:cubicBezTo>
                    <a:pt x="19648" y="7600"/>
                    <a:pt x="19828" y="7543"/>
                    <a:pt x="20019" y="7486"/>
                  </a:cubicBezTo>
                  <a:cubicBezTo>
                    <a:pt x="20205" y="7413"/>
                    <a:pt x="20402" y="7357"/>
                    <a:pt x="20593" y="7276"/>
                  </a:cubicBezTo>
                  <a:cubicBezTo>
                    <a:pt x="20784" y="7195"/>
                    <a:pt x="20987" y="7122"/>
                    <a:pt x="21178" y="7024"/>
                  </a:cubicBezTo>
                  <a:lnTo>
                    <a:pt x="21116" y="6700"/>
                  </a:lnTo>
                  <a:cubicBezTo>
                    <a:pt x="20919" y="6773"/>
                    <a:pt x="20722" y="6822"/>
                    <a:pt x="20531" y="6887"/>
                  </a:cubicBezTo>
                  <a:cubicBezTo>
                    <a:pt x="20340" y="6943"/>
                    <a:pt x="20143" y="6984"/>
                    <a:pt x="19963" y="7033"/>
                  </a:cubicBezTo>
                  <a:cubicBezTo>
                    <a:pt x="19777" y="7073"/>
                    <a:pt x="19597" y="7105"/>
                    <a:pt x="19429" y="7138"/>
                  </a:cubicBezTo>
                  <a:cubicBezTo>
                    <a:pt x="19260" y="7154"/>
                    <a:pt x="19097" y="7178"/>
                    <a:pt x="18951" y="7195"/>
                  </a:cubicBezTo>
                  <a:cubicBezTo>
                    <a:pt x="18804" y="7203"/>
                    <a:pt x="18675" y="7203"/>
                    <a:pt x="18557" y="7211"/>
                  </a:cubicBezTo>
                  <a:cubicBezTo>
                    <a:pt x="18540" y="7211"/>
                    <a:pt x="18523" y="7211"/>
                    <a:pt x="18512" y="7211"/>
                  </a:cubicBezTo>
                  <a:cubicBezTo>
                    <a:pt x="18562" y="7114"/>
                    <a:pt x="18613" y="7024"/>
                    <a:pt x="18664" y="6927"/>
                  </a:cubicBezTo>
                  <a:cubicBezTo>
                    <a:pt x="18928" y="6457"/>
                    <a:pt x="19176" y="6004"/>
                    <a:pt x="19423" y="5582"/>
                  </a:cubicBezTo>
                  <a:close/>
                </a:path>
              </a:pathLst>
            </a:custGeom>
            <a:solidFill>
              <a:schemeClr val="accent2">
                <a:lumMod val="75000"/>
              </a:schemeClr>
            </a:solidFill>
            <a:ln w="12700">
              <a:miter lim="400000"/>
            </a:ln>
          </p:spPr>
          <p:txBody>
            <a:bodyPr lIns="38100" tIns="38100" rIns="38100" bIns="38100" anchor="ctr"/>
            <a:lstStyle/>
            <a:p>
              <a:pPr>
                <a:defRPr sz="3000">
                  <a:solidFill>
                    <a:srgbClr val="FFFFFF"/>
                  </a:solidFill>
                </a:defRPr>
              </a:pPr>
              <a:endParaRPr/>
            </a:p>
          </p:txBody>
        </p:sp>
        <p:sp>
          <p:nvSpPr>
            <p:cNvPr id="9" name="Shape">
              <a:extLst>
                <a:ext uri="{FF2B5EF4-FFF2-40B4-BE49-F238E27FC236}">
                  <a16:creationId xmlns:a16="http://schemas.microsoft.com/office/drawing/2014/main" id="{A59A883C-E51E-AE83-A209-B2ADC9395B72}"/>
                </a:ext>
              </a:extLst>
            </p:cNvPr>
            <p:cNvSpPr/>
            <p:nvPr/>
          </p:nvSpPr>
          <p:spPr>
            <a:xfrm>
              <a:off x="3462277" y="277584"/>
              <a:ext cx="5267445" cy="3455900"/>
            </a:xfrm>
            <a:custGeom>
              <a:avLst/>
              <a:gdLst/>
              <a:ahLst/>
              <a:cxnLst>
                <a:cxn ang="0">
                  <a:pos x="wd2" y="hd2"/>
                </a:cxn>
                <a:cxn ang="5400000">
                  <a:pos x="wd2" y="hd2"/>
                </a:cxn>
                <a:cxn ang="10800000">
                  <a:pos x="wd2" y="hd2"/>
                </a:cxn>
                <a:cxn ang="16200000">
                  <a:pos x="wd2" y="hd2"/>
                </a:cxn>
              </a:cxnLst>
              <a:rect l="0" t="0" r="r" b="b"/>
              <a:pathLst>
                <a:path w="21600" h="21474" extrusionOk="0">
                  <a:moveTo>
                    <a:pt x="21232" y="5359"/>
                  </a:moveTo>
                  <a:lnTo>
                    <a:pt x="21236" y="4865"/>
                  </a:lnTo>
                  <a:cubicBezTo>
                    <a:pt x="21304" y="4944"/>
                    <a:pt x="21379" y="5013"/>
                    <a:pt x="21465" y="5035"/>
                  </a:cubicBezTo>
                  <a:cubicBezTo>
                    <a:pt x="21375" y="4779"/>
                    <a:pt x="21300" y="4507"/>
                    <a:pt x="21244" y="4228"/>
                  </a:cubicBezTo>
                  <a:lnTo>
                    <a:pt x="21244" y="4205"/>
                  </a:lnTo>
                  <a:lnTo>
                    <a:pt x="21277" y="511"/>
                  </a:lnTo>
                  <a:cubicBezTo>
                    <a:pt x="21281" y="124"/>
                    <a:pt x="21007" y="-126"/>
                    <a:pt x="20782" y="67"/>
                  </a:cubicBezTo>
                  <a:lnTo>
                    <a:pt x="18655" y="1869"/>
                  </a:lnTo>
                  <a:lnTo>
                    <a:pt x="18606" y="1909"/>
                  </a:lnTo>
                  <a:cubicBezTo>
                    <a:pt x="18261" y="1994"/>
                    <a:pt x="17916" y="2102"/>
                    <a:pt x="17579" y="2239"/>
                  </a:cubicBezTo>
                  <a:cubicBezTo>
                    <a:pt x="17736" y="2369"/>
                    <a:pt x="17927" y="2403"/>
                    <a:pt x="18096" y="2324"/>
                  </a:cubicBezTo>
                  <a:cubicBezTo>
                    <a:pt x="18085" y="2341"/>
                    <a:pt x="18070" y="2358"/>
                    <a:pt x="18059" y="2369"/>
                  </a:cubicBezTo>
                  <a:lnTo>
                    <a:pt x="17605" y="2756"/>
                  </a:lnTo>
                  <a:cubicBezTo>
                    <a:pt x="17196" y="3000"/>
                    <a:pt x="16727" y="3080"/>
                    <a:pt x="16318" y="3347"/>
                  </a:cubicBezTo>
                  <a:cubicBezTo>
                    <a:pt x="16401" y="3461"/>
                    <a:pt x="16494" y="3546"/>
                    <a:pt x="16596" y="3614"/>
                  </a:cubicBezTo>
                  <a:lnTo>
                    <a:pt x="16266" y="3893"/>
                  </a:lnTo>
                  <a:cubicBezTo>
                    <a:pt x="16262" y="3893"/>
                    <a:pt x="16262" y="3898"/>
                    <a:pt x="16258" y="3898"/>
                  </a:cubicBezTo>
                  <a:cubicBezTo>
                    <a:pt x="16089" y="3933"/>
                    <a:pt x="15917" y="3972"/>
                    <a:pt x="15748" y="4006"/>
                  </a:cubicBezTo>
                  <a:cubicBezTo>
                    <a:pt x="15939" y="4211"/>
                    <a:pt x="16157" y="4353"/>
                    <a:pt x="16386" y="4416"/>
                  </a:cubicBezTo>
                  <a:lnTo>
                    <a:pt x="16562" y="4575"/>
                  </a:lnTo>
                  <a:cubicBezTo>
                    <a:pt x="16461" y="4654"/>
                    <a:pt x="16363" y="4740"/>
                    <a:pt x="16273" y="4831"/>
                  </a:cubicBezTo>
                  <a:cubicBezTo>
                    <a:pt x="16487" y="4848"/>
                    <a:pt x="16701" y="4870"/>
                    <a:pt x="16915" y="4887"/>
                  </a:cubicBezTo>
                  <a:lnTo>
                    <a:pt x="17601" y="5507"/>
                  </a:lnTo>
                  <a:cubicBezTo>
                    <a:pt x="17725" y="5621"/>
                    <a:pt x="17762" y="5859"/>
                    <a:pt x="17691" y="6047"/>
                  </a:cubicBezTo>
                  <a:lnTo>
                    <a:pt x="16978" y="7821"/>
                  </a:lnTo>
                  <a:cubicBezTo>
                    <a:pt x="16697" y="8162"/>
                    <a:pt x="16389" y="8446"/>
                    <a:pt x="16063" y="8673"/>
                  </a:cubicBezTo>
                  <a:cubicBezTo>
                    <a:pt x="16296" y="8594"/>
                    <a:pt x="16528" y="8497"/>
                    <a:pt x="16753" y="8383"/>
                  </a:cubicBezTo>
                  <a:lnTo>
                    <a:pt x="16536" y="8929"/>
                  </a:lnTo>
                  <a:cubicBezTo>
                    <a:pt x="16329" y="9173"/>
                    <a:pt x="16101" y="9367"/>
                    <a:pt x="15857" y="9514"/>
                  </a:cubicBezTo>
                  <a:cubicBezTo>
                    <a:pt x="15999" y="9549"/>
                    <a:pt x="16142" y="9566"/>
                    <a:pt x="16288" y="9554"/>
                  </a:cubicBezTo>
                  <a:lnTo>
                    <a:pt x="15857" y="10629"/>
                  </a:lnTo>
                  <a:cubicBezTo>
                    <a:pt x="15714" y="10805"/>
                    <a:pt x="15560" y="10964"/>
                    <a:pt x="15403" y="11100"/>
                  </a:cubicBezTo>
                  <a:cubicBezTo>
                    <a:pt x="15493" y="11112"/>
                    <a:pt x="15579" y="11112"/>
                    <a:pt x="15669" y="11100"/>
                  </a:cubicBezTo>
                  <a:lnTo>
                    <a:pt x="14326" y="14454"/>
                  </a:lnTo>
                  <a:lnTo>
                    <a:pt x="13628" y="12618"/>
                  </a:lnTo>
                  <a:cubicBezTo>
                    <a:pt x="13561" y="12186"/>
                    <a:pt x="13516" y="11743"/>
                    <a:pt x="13490" y="11299"/>
                  </a:cubicBezTo>
                  <a:cubicBezTo>
                    <a:pt x="13475" y="11544"/>
                    <a:pt x="13445" y="11788"/>
                    <a:pt x="13400" y="12027"/>
                  </a:cubicBezTo>
                  <a:lnTo>
                    <a:pt x="13212" y="11532"/>
                  </a:lnTo>
                  <a:cubicBezTo>
                    <a:pt x="13171" y="11129"/>
                    <a:pt x="13130" y="10725"/>
                    <a:pt x="13088" y="10316"/>
                  </a:cubicBezTo>
                  <a:cubicBezTo>
                    <a:pt x="13077" y="10543"/>
                    <a:pt x="13047" y="10765"/>
                    <a:pt x="13002" y="10981"/>
                  </a:cubicBezTo>
                  <a:lnTo>
                    <a:pt x="12882" y="10668"/>
                  </a:lnTo>
                  <a:cubicBezTo>
                    <a:pt x="12863" y="10413"/>
                    <a:pt x="12833" y="10162"/>
                    <a:pt x="12784" y="9918"/>
                  </a:cubicBezTo>
                  <a:cubicBezTo>
                    <a:pt x="12713" y="9549"/>
                    <a:pt x="12563" y="9145"/>
                    <a:pt x="12312" y="9111"/>
                  </a:cubicBezTo>
                  <a:cubicBezTo>
                    <a:pt x="12357" y="9253"/>
                    <a:pt x="12406" y="9389"/>
                    <a:pt x="12451" y="9531"/>
                  </a:cubicBezTo>
                  <a:cubicBezTo>
                    <a:pt x="12271" y="9327"/>
                    <a:pt x="12030" y="9247"/>
                    <a:pt x="11809" y="9321"/>
                  </a:cubicBezTo>
                  <a:cubicBezTo>
                    <a:pt x="11862" y="9378"/>
                    <a:pt x="11910" y="9441"/>
                    <a:pt x="11959" y="9509"/>
                  </a:cubicBezTo>
                  <a:cubicBezTo>
                    <a:pt x="11884" y="9497"/>
                    <a:pt x="11809" y="9503"/>
                    <a:pt x="11734" y="9520"/>
                  </a:cubicBezTo>
                  <a:cubicBezTo>
                    <a:pt x="11479" y="9583"/>
                    <a:pt x="11250" y="9810"/>
                    <a:pt x="11100" y="10128"/>
                  </a:cubicBezTo>
                  <a:lnTo>
                    <a:pt x="10913" y="10521"/>
                  </a:lnTo>
                  <a:cubicBezTo>
                    <a:pt x="10909" y="10270"/>
                    <a:pt x="10864" y="10020"/>
                    <a:pt x="10747" y="9844"/>
                  </a:cubicBezTo>
                  <a:cubicBezTo>
                    <a:pt x="10699" y="10259"/>
                    <a:pt x="10594" y="10663"/>
                    <a:pt x="10440" y="11021"/>
                  </a:cubicBezTo>
                  <a:cubicBezTo>
                    <a:pt x="10425" y="10953"/>
                    <a:pt x="10395" y="10896"/>
                    <a:pt x="10354" y="10856"/>
                  </a:cubicBezTo>
                  <a:cubicBezTo>
                    <a:pt x="10301" y="11248"/>
                    <a:pt x="10249" y="11635"/>
                    <a:pt x="10200" y="12027"/>
                  </a:cubicBezTo>
                  <a:lnTo>
                    <a:pt x="9813" y="12840"/>
                  </a:lnTo>
                  <a:lnTo>
                    <a:pt x="9491" y="12084"/>
                  </a:lnTo>
                  <a:cubicBezTo>
                    <a:pt x="9217" y="11288"/>
                    <a:pt x="8992" y="10452"/>
                    <a:pt x="8823" y="9588"/>
                  </a:cubicBezTo>
                  <a:cubicBezTo>
                    <a:pt x="8816" y="9884"/>
                    <a:pt x="8812" y="10185"/>
                    <a:pt x="8804" y="10481"/>
                  </a:cubicBezTo>
                  <a:lnTo>
                    <a:pt x="8339" y="9401"/>
                  </a:lnTo>
                  <a:cubicBezTo>
                    <a:pt x="8260" y="8787"/>
                    <a:pt x="8178" y="8173"/>
                    <a:pt x="8099" y="7565"/>
                  </a:cubicBezTo>
                  <a:cubicBezTo>
                    <a:pt x="8058" y="7769"/>
                    <a:pt x="8058" y="7985"/>
                    <a:pt x="8099" y="8190"/>
                  </a:cubicBezTo>
                  <a:cubicBezTo>
                    <a:pt x="7874" y="7775"/>
                    <a:pt x="7698" y="7298"/>
                    <a:pt x="7581" y="6786"/>
                  </a:cubicBezTo>
                  <a:cubicBezTo>
                    <a:pt x="7574" y="7059"/>
                    <a:pt x="7570" y="7326"/>
                    <a:pt x="7563" y="7599"/>
                  </a:cubicBezTo>
                  <a:lnTo>
                    <a:pt x="7169" y="6678"/>
                  </a:lnTo>
                  <a:cubicBezTo>
                    <a:pt x="6989" y="6257"/>
                    <a:pt x="6681" y="6013"/>
                    <a:pt x="6351" y="6019"/>
                  </a:cubicBezTo>
                  <a:cubicBezTo>
                    <a:pt x="6021" y="6024"/>
                    <a:pt x="5717" y="6291"/>
                    <a:pt x="5548" y="6712"/>
                  </a:cubicBezTo>
                  <a:lnTo>
                    <a:pt x="3748" y="11197"/>
                  </a:lnTo>
                  <a:cubicBezTo>
                    <a:pt x="3350" y="11714"/>
                    <a:pt x="2911" y="12163"/>
                    <a:pt x="2446" y="12533"/>
                  </a:cubicBezTo>
                  <a:cubicBezTo>
                    <a:pt x="2667" y="12504"/>
                    <a:pt x="2892" y="12470"/>
                    <a:pt x="3114" y="12442"/>
                  </a:cubicBezTo>
                  <a:cubicBezTo>
                    <a:pt x="2802" y="12914"/>
                    <a:pt x="2461" y="13340"/>
                    <a:pt x="2093" y="13715"/>
                  </a:cubicBezTo>
                  <a:cubicBezTo>
                    <a:pt x="2217" y="13726"/>
                    <a:pt x="2345" y="13738"/>
                    <a:pt x="2468" y="13749"/>
                  </a:cubicBezTo>
                  <a:cubicBezTo>
                    <a:pt x="2375" y="13880"/>
                    <a:pt x="2281" y="14016"/>
                    <a:pt x="2187" y="14147"/>
                  </a:cubicBezTo>
                  <a:cubicBezTo>
                    <a:pt x="2322" y="14124"/>
                    <a:pt x="2457" y="14102"/>
                    <a:pt x="2592" y="14079"/>
                  </a:cubicBezTo>
                  <a:lnTo>
                    <a:pt x="2378" y="14613"/>
                  </a:lnTo>
                  <a:cubicBezTo>
                    <a:pt x="2093" y="14966"/>
                    <a:pt x="1812" y="15318"/>
                    <a:pt x="1531" y="15676"/>
                  </a:cubicBezTo>
                  <a:cubicBezTo>
                    <a:pt x="1696" y="15619"/>
                    <a:pt x="1857" y="15562"/>
                    <a:pt x="2022" y="15506"/>
                  </a:cubicBezTo>
                  <a:lnTo>
                    <a:pt x="1707" y="16290"/>
                  </a:lnTo>
                  <a:cubicBezTo>
                    <a:pt x="1433" y="16711"/>
                    <a:pt x="1125" y="17080"/>
                    <a:pt x="788" y="17376"/>
                  </a:cubicBezTo>
                  <a:cubicBezTo>
                    <a:pt x="983" y="17336"/>
                    <a:pt x="1170" y="17268"/>
                    <a:pt x="1354" y="17165"/>
                  </a:cubicBezTo>
                  <a:lnTo>
                    <a:pt x="1189" y="17575"/>
                  </a:lnTo>
                  <a:cubicBezTo>
                    <a:pt x="1084" y="17830"/>
                    <a:pt x="1039" y="18120"/>
                    <a:pt x="1047" y="18405"/>
                  </a:cubicBezTo>
                  <a:cubicBezTo>
                    <a:pt x="743" y="18927"/>
                    <a:pt x="390" y="19382"/>
                    <a:pt x="0" y="19752"/>
                  </a:cubicBezTo>
                  <a:cubicBezTo>
                    <a:pt x="311" y="19746"/>
                    <a:pt x="623" y="19678"/>
                    <a:pt x="919" y="19553"/>
                  </a:cubicBezTo>
                  <a:cubicBezTo>
                    <a:pt x="837" y="19888"/>
                    <a:pt x="720" y="20206"/>
                    <a:pt x="570" y="20491"/>
                  </a:cubicBezTo>
                  <a:cubicBezTo>
                    <a:pt x="777" y="20502"/>
                    <a:pt x="983" y="20400"/>
                    <a:pt x="1140" y="20206"/>
                  </a:cubicBezTo>
                  <a:cubicBezTo>
                    <a:pt x="1095" y="20496"/>
                    <a:pt x="1024" y="20775"/>
                    <a:pt x="930" y="21036"/>
                  </a:cubicBezTo>
                  <a:cubicBezTo>
                    <a:pt x="1178" y="20962"/>
                    <a:pt x="1403" y="20758"/>
                    <a:pt x="1564" y="20468"/>
                  </a:cubicBezTo>
                  <a:cubicBezTo>
                    <a:pt x="1534" y="20803"/>
                    <a:pt x="1504" y="21139"/>
                    <a:pt x="1474" y="21474"/>
                  </a:cubicBezTo>
                  <a:cubicBezTo>
                    <a:pt x="1741" y="21178"/>
                    <a:pt x="1958" y="20792"/>
                    <a:pt x="2108" y="20343"/>
                  </a:cubicBezTo>
                  <a:cubicBezTo>
                    <a:pt x="2149" y="20593"/>
                    <a:pt x="2202" y="20843"/>
                    <a:pt x="2262" y="21087"/>
                  </a:cubicBezTo>
                  <a:cubicBezTo>
                    <a:pt x="2378" y="20860"/>
                    <a:pt x="2446" y="20576"/>
                    <a:pt x="2450" y="20286"/>
                  </a:cubicBezTo>
                  <a:cubicBezTo>
                    <a:pt x="2502" y="20479"/>
                    <a:pt x="2555" y="20667"/>
                    <a:pt x="2611" y="20860"/>
                  </a:cubicBezTo>
                  <a:cubicBezTo>
                    <a:pt x="2596" y="20377"/>
                    <a:pt x="2611" y="19888"/>
                    <a:pt x="2660" y="19405"/>
                  </a:cubicBezTo>
                  <a:cubicBezTo>
                    <a:pt x="2716" y="19320"/>
                    <a:pt x="2768" y="19223"/>
                    <a:pt x="2813" y="19115"/>
                  </a:cubicBezTo>
                  <a:lnTo>
                    <a:pt x="4434" y="15079"/>
                  </a:lnTo>
                  <a:cubicBezTo>
                    <a:pt x="4423" y="15443"/>
                    <a:pt x="4393" y="15807"/>
                    <a:pt x="4344" y="16159"/>
                  </a:cubicBezTo>
                  <a:cubicBezTo>
                    <a:pt x="4520" y="15454"/>
                    <a:pt x="4730" y="14772"/>
                    <a:pt x="4970" y="14119"/>
                  </a:cubicBezTo>
                  <a:cubicBezTo>
                    <a:pt x="5015" y="14249"/>
                    <a:pt x="5061" y="14380"/>
                    <a:pt x="5106" y="14511"/>
                  </a:cubicBezTo>
                  <a:cubicBezTo>
                    <a:pt x="5158" y="14016"/>
                    <a:pt x="5237" y="13533"/>
                    <a:pt x="5338" y="13061"/>
                  </a:cubicBezTo>
                  <a:cubicBezTo>
                    <a:pt x="5376" y="13147"/>
                    <a:pt x="5436" y="13203"/>
                    <a:pt x="5503" y="13215"/>
                  </a:cubicBezTo>
                  <a:cubicBezTo>
                    <a:pt x="5533" y="12874"/>
                    <a:pt x="5563" y="12527"/>
                    <a:pt x="5593" y="12186"/>
                  </a:cubicBezTo>
                  <a:lnTo>
                    <a:pt x="6392" y="10197"/>
                  </a:lnTo>
                  <a:lnTo>
                    <a:pt x="7075" y="11788"/>
                  </a:lnTo>
                  <a:cubicBezTo>
                    <a:pt x="6981" y="11777"/>
                    <a:pt x="6887" y="11777"/>
                    <a:pt x="6794" y="11782"/>
                  </a:cubicBezTo>
                  <a:cubicBezTo>
                    <a:pt x="6940" y="11925"/>
                    <a:pt x="7090" y="12061"/>
                    <a:pt x="7236" y="12203"/>
                  </a:cubicBezTo>
                  <a:cubicBezTo>
                    <a:pt x="7244" y="12209"/>
                    <a:pt x="7255" y="12220"/>
                    <a:pt x="7263" y="12226"/>
                  </a:cubicBezTo>
                  <a:lnTo>
                    <a:pt x="7536" y="12868"/>
                  </a:lnTo>
                  <a:cubicBezTo>
                    <a:pt x="7435" y="12851"/>
                    <a:pt x="7334" y="12845"/>
                    <a:pt x="7233" y="12851"/>
                  </a:cubicBezTo>
                  <a:cubicBezTo>
                    <a:pt x="7450" y="13130"/>
                    <a:pt x="7668" y="13408"/>
                    <a:pt x="7889" y="13687"/>
                  </a:cubicBezTo>
                  <a:lnTo>
                    <a:pt x="8969" y="16205"/>
                  </a:lnTo>
                  <a:cubicBezTo>
                    <a:pt x="9142" y="16608"/>
                    <a:pt x="9435" y="16853"/>
                    <a:pt x="9750" y="16864"/>
                  </a:cubicBezTo>
                  <a:cubicBezTo>
                    <a:pt x="10065" y="16875"/>
                    <a:pt x="10365" y="16648"/>
                    <a:pt x="10549" y="16262"/>
                  </a:cubicBezTo>
                  <a:lnTo>
                    <a:pt x="11798" y="13624"/>
                  </a:lnTo>
                  <a:lnTo>
                    <a:pt x="12443" y="15318"/>
                  </a:lnTo>
                  <a:cubicBezTo>
                    <a:pt x="12297" y="15227"/>
                    <a:pt x="12158" y="15108"/>
                    <a:pt x="12030" y="14977"/>
                  </a:cubicBezTo>
                  <a:cubicBezTo>
                    <a:pt x="12203" y="15528"/>
                    <a:pt x="12481" y="15994"/>
                    <a:pt x="12822" y="16318"/>
                  </a:cubicBezTo>
                  <a:lnTo>
                    <a:pt x="12886" y="16483"/>
                  </a:lnTo>
                  <a:cubicBezTo>
                    <a:pt x="12736" y="16472"/>
                    <a:pt x="12586" y="16443"/>
                    <a:pt x="12439" y="16392"/>
                  </a:cubicBezTo>
                  <a:cubicBezTo>
                    <a:pt x="12653" y="16733"/>
                    <a:pt x="12904" y="17023"/>
                    <a:pt x="13178" y="17251"/>
                  </a:cubicBezTo>
                  <a:lnTo>
                    <a:pt x="13257" y="17455"/>
                  </a:lnTo>
                  <a:cubicBezTo>
                    <a:pt x="13137" y="17478"/>
                    <a:pt x="13017" y="17478"/>
                    <a:pt x="12901" y="17450"/>
                  </a:cubicBezTo>
                  <a:cubicBezTo>
                    <a:pt x="13051" y="17700"/>
                    <a:pt x="13246" y="17882"/>
                    <a:pt x="13460" y="17990"/>
                  </a:cubicBezTo>
                  <a:lnTo>
                    <a:pt x="13475" y="18029"/>
                  </a:lnTo>
                  <a:cubicBezTo>
                    <a:pt x="13643" y="18473"/>
                    <a:pt x="13955" y="18746"/>
                    <a:pt x="14292" y="18751"/>
                  </a:cubicBezTo>
                  <a:cubicBezTo>
                    <a:pt x="14630" y="18757"/>
                    <a:pt x="14945" y="18490"/>
                    <a:pt x="15121" y="18052"/>
                  </a:cubicBezTo>
                  <a:lnTo>
                    <a:pt x="16281" y="15142"/>
                  </a:lnTo>
                  <a:cubicBezTo>
                    <a:pt x="16311" y="15267"/>
                    <a:pt x="16348" y="15386"/>
                    <a:pt x="16389" y="15506"/>
                  </a:cubicBezTo>
                  <a:cubicBezTo>
                    <a:pt x="16464" y="15113"/>
                    <a:pt x="16539" y="14721"/>
                    <a:pt x="16607" y="14329"/>
                  </a:cubicBezTo>
                  <a:lnTo>
                    <a:pt x="16956" y="13459"/>
                  </a:lnTo>
                  <a:cubicBezTo>
                    <a:pt x="16997" y="13664"/>
                    <a:pt x="17042" y="13869"/>
                    <a:pt x="17083" y="14073"/>
                  </a:cubicBezTo>
                  <a:cubicBezTo>
                    <a:pt x="17095" y="13687"/>
                    <a:pt x="17125" y="13300"/>
                    <a:pt x="17170" y="12919"/>
                  </a:cubicBezTo>
                  <a:lnTo>
                    <a:pt x="17492" y="12118"/>
                  </a:lnTo>
                  <a:cubicBezTo>
                    <a:pt x="17522" y="12470"/>
                    <a:pt x="17579" y="12817"/>
                    <a:pt x="17657" y="13152"/>
                  </a:cubicBezTo>
                  <a:cubicBezTo>
                    <a:pt x="17650" y="12527"/>
                    <a:pt x="17706" y="11896"/>
                    <a:pt x="17822" y="11294"/>
                  </a:cubicBezTo>
                  <a:lnTo>
                    <a:pt x="17890" y="11123"/>
                  </a:lnTo>
                  <a:cubicBezTo>
                    <a:pt x="17912" y="11578"/>
                    <a:pt x="17987" y="12027"/>
                    <a:pt x="18108" y="12442"/>
                  </a:cubicBezTo>
                  <a:cubicBezTo>
                    <a:pt x="18070" y="11799"/>
                    <a:pt x="18081" y="11157"/>
                    <a:pt x="18134" y="10521"/>
                  </a:cubicBezTo>
                  <a:lnTo>
                    <a:pt x="18134" y="10515"/>
                  </a:lnTo>
                  <a:cubicBezTo>
                    <a:pt x="18171" y="10856"/>
                    <a:pt x="18258" y="11186"/>
                    <a:pt x="18385" y="11470"/>
                  </a:cubicBezTo>
                  <a:cubicBezTo>
                    <a:pt x="18355" y="10890"/>
                    <a:pt x="18378" y="10310"/>
                    <a:pt x="18445" y="9736"/>
                  </a:cubicBezTo>
                  <a:lnTo>
                    <a:pt x="19330" y="7525"/>
                  </a:lnTo>
                  <a:cubicBezTo>
                    <a:pt x="19405" y="7343"/>
                    <a:pt x="19563" y="7281"/>
                    <a:pt x="19683" y="7394"/>
                  </a:cubicBezTo>
                  <a:lnTo>
                    <a:pt x="20970" y="8554"/>
                  </a:lnTo>
                  <a:cubicBezTo>
                    <a:pt x="21075" y="8650"/>
                    <a:pt x="21206" y="8537"/>
                    <a:pt x="21206" y="8355"/>
                  </a:cubicBezTo>
                  <a:lnTo>
                    <a:pt x="21214" y="7497"/>
                  </a:lnTo>
                  <a:cubicBezTo>
                    <a:pt x="21262" y="7656"/>
                    <a:pt x="21322" y="7803"/>
                    <a:pt x="21394" y="7940"/>
                  </a:cubicBezTo>
                  <a:cubicBezTo>
                    <a:pt x="21401" y="7502"/>
                    <a:pt x="21409" y="7059"/>
                    <a:pt x="21420" y="6621"/>
                  </a:cubicBezTo>
                  <a:cubicBezTo>
                    <a:pt x="21480" y="6650"/>
                    <a:pt x="21540" y="6672"/>
                    <a:pt x="21600" y="6701"/>
                  </a:cubicBezTo>
                  <a:cubicBezTo>
                    <a:pt x="21476" y="6257"/>
                    <a:pt x="21356" y="5808"/>
                    <a:pt x="21232" y="5359"/>
                  </a:cubicBezTo>
                  <a:close/>
                </a:path>
              </a:pathLst>
            </a:custGeom>
            <a:solidFill>
              <a:schemeClr val="accent6">
                <a:lumMod val="75000"/>
              </a:schemeClr>
            </a:solidFill>
            <a:ln w="12700">
              <a:miter lim="400000"/>
            </a:ln>
          </p:spPr>
          <p:txBody>
            <a:bodyPr lIns="38100" tIns="38100" rIns="38100" bIns="38100" anchor="ctr"/>
            <a:lstStyle/>
            <a:p>
              <a:pPr>
                <a:defRPr sz="3000">
                  <a:solidFill>
                    <a:srgbClr val="FFFFFF"/>
                  </a:solidFill>
                </a:defRPr>
              </a:pPr>
              <a:endParaRPr/>
            </a:p>
          </p:txBody>
        </p:sp>
      </p:grpSp>
      <p:sp>
        <p:nvSpPr>
          <p:cNvPr id="15" name="TextBox 14">
            <a:extLst>
              <a:ext uri="{FF2B5EF4-FFF2-40B4-BE49-F238E27FC236}">
                <a16:creationId xmlns:a16="http://schemas.microsoft.com/office/drawing/2014/main" id="{31535975-0E45-61B1-FDA6-771717DCDD8E}"/>
              </a:ext>
            </a:extLst>
          </p:cNvPr>
          <p:cNvSpPr txBox="1"/>
          <p:nvPr/>
        </p:nvSpPr>
        <p:spPr>
          <a:xfrm>
            <a:off x="5738749" y="2271217"/>
            <a:ext cx="5105444" cy="2246769"/>
          </a:xfrm>
          <a:prstGeom prst="rect">
            <a:avLst/>
          </a:prstGeom>
          <a:noFill/>
        </p:spPr>
        <p:txBody>
          <a:bodyPr wrap="square" lIns="0" rIns="0" rtlCol="0" anchor="t">
            <a:spAutoFit/>
          </a:bodyPr>
          <a:lstStyle/>
          <a:p>
            <a:pPr>
              <a:spcAft>
                <a:spcPts val="1200"/>
              </a:spcAft>
            </a:pPr>
            <a:r>
              <a:rPr lang="en-US" sz="2000" dirty="0" smtClean="0">
                <a:cs typeface="Times New Roman" panose="02020603050405020304" pitchFamily="18" charset="0"/>
              </a:rPr>
              <a:t>After training, the pill detection model undergoes evaluation and validation. The model is tested on a separate dataset to assess its performance, including metrics such as accuracy, precision, recall, and F1-score. Rigorous validation ensures the model's reliability and effectiveness in real-world scenarios.</a:t>
            </a:r>
          </a:p>
        </p:txBody>
      </p:sp>
    </p:spTree>
    <p:extLst>
      <p:ext uri="{BB962C8B-B14F-4D97-AF65-F5344CB8AC3E}">
        <p14:creationId xmlns:p14="http://schemas.microsoft.com/office/powerpoint/2010/main" val="1046290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226142" y="825910"/>
            <a:ext cx="11720052" cy="5545393"/>
            <a:chOff x="1889376" y="1134691"/>
            <a:chExt cx="8413248" cy="4822082"/>
          </a:xfrm>
        </p:grpSpPr>
        <p:sp>
          <p:nvSpPr>
            <p:cNvPr id="33" name="Shape">
              <a:extLst>
                <a:ext uri="{FF2B5EF4-FFF2-40B4-BE49-F238E27FC236}">
                  <a16:creationId xmlns:a16="http://schemas.microsoft.com/office/drawing/2014/main" id="{8E5B3F33-968E-F6C3-81ED-91A9FD56566C}"/>
                </a:ext>
              </a:extLst>
            </p:cNvPr>
            <p:cNvSpPr/>
            <p:nvPr/>
          </p:nvSpPr>
          <p:spPr>
            <a:xfrm>
              <a:off x="4500813" y="1134691"/>
              <a:ext cx="3190374" cy="1346694"/>
            </a:xfrm>
            <a:custGeom>
              <a:avLst/>
              <a:gdLst/>
              <a:ahLst/>
              <a:cxnLst>
                <a:cxn ang="0">
                  <a:pos x="wd2" y="hd2"/>
                </a:cxn>
                <a:cxn ang="5400000">
                  <a:pos x="wd2" y="hd2"/>
                </a:cxn>
                <a:cxn ang="10800000">
                  <a:pos x="wd2" y="hd2"/>
                </a:cxn>
                <a:cxn ang="16200000">
                  <a:pos x="wd2" y="hd2"/>
                </a:cxn>
              </a:cxnLst>
              <a:rect l="0" t="0" r="r" b="b"/>
              <a:pathLst>
                <a:path w="21600" h="21600" extrusionOk="0">
                  <a:moveTo>
                    <a:pt x="0" y="2314"/>
                  </a:moveTo>
                  <a:lnTo>
                    <a:pt x="0" y="19286"/>
                  </a:lnTo>
                  <a:cubicBezTo>
                    <a:pt x="0" y="20571"/>
                    <a:pt x="434" y="21600"/>
                    <a:pt x="977" y="21600"/>
                  </a:cubicBezTo>
                  <a:lnTo>
                    <a:pt x="20623" y="21600"/>
                  </a:lnTo>
                  <a:cubicBezTo>
                    <a:pt x="21166" y="21600"/>
                    <a:pt x="21600" y="20571"/>
                    <a:pt x="21600" y="19286"/>
                  </a:cubicBezTo>
                  <a:lnTo>
                    <a:pt x="21600" y="2314"/>
                  </a:lnTo>
                  <a:cubicBezTo>
                    <a:pt x="21600" y="1029"/>
                    <a:pt x="21166" y="0"/>
                    <a:pt x="20623" y="0"/>
                  </a:cubicBezTo>
                  <a:lnTo>
                    <a:pt x="977" y="0"/>
                  </a:lnTo>
                  <a:cubicBezTo>
                    <a:pt x="434" y="0"/>
                    <a:pt x="0" y="1029"/>
                    <a:pt x="0" y="2314"/>
                  </a:cubicBezTo>
                  <a:close/>
                </a:path>
              </a:pathLst>
            </a:custGeom>
            <a:solidFill>
              <a:sysClr val="windowText" lastClr="000000">
                <a:lumMod val="75000"/>
                <a:lumOff val="2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34" name="Shape">
              <a:extLst>
                <a:ext uri="{FF2B5EF4-FFF2-40B4-BE49-F238E27FC236}">
                  <a16:creationId xmlns:a16="http://schemas.microsoft.com/office/drawing/2014/main" id="{53F888E3-D3A5-1647-DE7B-7C42D9695D63}"/>
                </a:ext>
              </a:extLst>
            </p:cNvPr>
            <p:cNvSpPr/>
            <p:nvPr/>
          </p:nvSpPr>
          <p:spPr>
            <a:xfrm>
              <a:off x="1889376" y="3468248"/>
              <a:ext cx="1947000" cy="2488525"/>
            </a:xfrm>
            <a:custGeom>
              <a:avLst/>
              <a:gdLst/>
              <a:ahLst/>
              <a:cxnLst>
                <a:cxn ang="0">
                  <a:pos x="wd2" y="hd2"/>
                </a:cxn>
                <a:cxn ang="5400000">
                  <a:pos x="wd2" y="hd2"/>
                </a:cxn>
                <a:cxn ang="10800000">
                  <a:pos x="wd2" y="hd2"/>
                </a:cxn>
                <a:cxn ang="16200000">
                  <a:pos x="wd2" y="hd2"/>
                </a:cxn>
              </a:cxnLst>
              <a:rect l="0" t="0" r="r" b="b"/>
              <a:pathLst>
                <a:path w="21600" h="21600" extrusionOk="0">
                  <a:moveTo>
                    <a:pt x="19288" y="0"/>
                  </a:moveTo>
                  <a:lnTo>
                    <a:pt x="2312" y="0"/>
                  </a:lnTo>
                  <a:cubicBezTo>
                    <a:pt x="1028" y="0"/>
                    <a:pt x="0" y="804"/>
                    <a:pt x="0" y="1809"/>
                  </a:cubicBezTo>
                  <a:lnTo>
                    <a:pt x="0" y="19791"/>
                  </a:lnTo>
                  <a:cubicBezTo>
                    <a:pt x="0" y="20796"/>
                    <a:pt x="1028" y="21600"/>
                    <a:pt x="2312" y="21600"/>
                  </a:cubicBezTo>
                  <a:lnTo>
                    <a:pt x="19288" y="21600"/>
                  </a:lnTo>
                  <a:cubicBezTo>
                    <a:pt x="20572" y="21600"/>
                    <a:pt x="21600" y="20796"/>
                    <a:pt x="21600" y="19791"/>
                  </a:cubicBezTo>
                  <a:lnTo>
                    <a:pt x="21600" y="1809"/>
                  </a:lnTo>
                  <a:cubicBezTo>
                    <a:pt x="21600" y="804"/>
                    <a:pt x="20572" y="0"/>
                    <a:pt x="19288" y="0"/>
                  </a:cubicBezTo>
                  <a:close/>
                </a:path>
              </a:pathLst>
            </a:custGeom>
            <a:solidFill>
              <a:srgbClr val="063951"/>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35" name="Shape">
              <a:extLst>
                <a:ext uri="{FF2B5EF4-FFF2-40B4-BE49-F238E27FC236}">
                  <a16:creationId xmlns:a16="http://schemas.microsoft.com/office/drawing/2014/main" id="{064C2245-6BF4-4142-02DA-81D7D76AC0FA}"/>
                </a:ext>
              </a:extLst>
            </p:cNvPr>
            <p:cNvSpPr/>
            <p:nvPr/>
          </p:nvSpPr>
          <p:spPr>
            <a:xfrm>
              <a:off x="4044793" y="3468248"/>
              <a:ext cx="1947000" cy="2488525"/>
            </a:xfrm>
            <a:custGeom>
              <a:avLst/>
              <a:gdLst/>
              <a:ahLst/>
              <a:cxnLst>
                <a:cxn ang="0">
                  <a:pos x="wd2" y="hd2"/>
                </a:cxn>
                <a:cxn ang="5400000">
                  <a:pos x="wd2" y="hd2"/>
                </a:cxn>
                <a:cxn ang="10800000">
                  <a:pos x="wd2" y="hd2"/>
                </a:cxn>
                <a:cxn ang="16200000">
                  <a:pos x="wd2" y="hd2"/>
                </a:cxn>
              </a:cxnLst>
              <a:rect l="0" t="0" r="r" b="b"/>
              <a:pathLst>
                <a:path w="21600" h="21600" extrusionOk="0">
                  <a:moveTo>
                    <a:pt x="19288" y="0"/>
                  </a:moveTo>
                  <a:lnTo>
                    <a:pt x="2312" y="0"/>
                  </a:lnTo>
                  <a:cubicBezTo>
                    <a:pt x="1028" y="0"/>
                    <a:pt x="0" y="804"/>
                    <a:pt x="0" y="1809"/>
                  </a:cubicBezTo>
                  <a:lnTo>
                    <a:pt x="0" y="19791"/>
                  </a:lnTo>
                  <a:cubicBezTo>
                    <a:pt x="0" y="20796"/>
                    <a:pt x="1028" y="21600"/>
                    <a:pt x="2312" y="21600"/>
                  </a:cubicBezTo>
                  <a:lnTo>
                    <a:pt x="19288" y="21600"/>
                  </a:lnTo>
                  <a:cubicBezTo>
                    <a:pt x="20572" y="21600"/>
                    <a:pt x="21600" y="20796"/>
                    <a:pt x="21600" y="19791"/>
                  </a:cubicBezTo>
                  <a:lnTo>
                    <a:pt x="21600" y="1809"/>
                  </a:lnTo>
                  <a:cubicBezTo>
                    <a:pt x="21600" y="804"/>
                    <a:pt x="20572" y="0"/>
                    <a:pt x="19288" y="0"/>
                  </a:cubicBezTo>
                  <a:close/>
                </a:path>
              </a:pathLst>
            </a:custGeom>
            <a:solidFill>
              <a:srgbClr val="063951"/>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36" name="Shape">
              <a:extLst>
                <a:ext uri="{FF2B5EF4-FFF2-40B4-BE49-F238E27FC236}">
                  <a16:creationId xmlns:a16="http://schemas.microsoft.com/office/drawing/2014/main" id="{B82F086A-17A8-CA8A-C00A-B2645528F97B}"/>
                </a:ext>
              </a:extLst>
            </p:cNvPr>
            <p:cNvSpPr/>
            <p:nvPr/>
          </p:nvSpPr>
          <p:spPr>
            <a:xfrm>
              <a:off x="6200210" y="3468248"/>
              <a:ext cx="1947000" cy="2488525"/>
            </a:xfrm>
            <a:custGeom>
              <a:avLst/>
              <a:gdLst/>
              <a:ahLst/>
              <a:cxnLst>
                <a:cxn ang="0">
                  <a:pos x="wd2" y="hd2"/>
                </a:cxn>
                <a:cxn ang="5400000">
                  <a:pos x="wd2" y="hd2"/>
                </a:cxn>
                <a:cxn ang="10800000">
                  <a:pos x="wd2" y="hd2"/>
                </a:cxn>
                <a:cxn ang="16200000">
                  <a:pos x="wd2" y="hd2"/>
                </a:cxn>
              </a:cxnLst>
              <a:rect l="0" t="0" r="r" b="b"/>
              <a:pathLst>
                <a:path w="21600" h="21600" extrusionOk="0">
                  <a:moveTo>
                    <a:pt x="19288" y="0"/>
                  </a:moveTo>
                  <a:lnTo>
                    <a:pt x="2312" y="0"/>
                  </a:lnTo>
                  <a:cubicBezTo>
                    <a:pt x="1028" y="0"/>
                    <a:pt x="0" y="804"/>
                    <a:pt x="0" y="1809"/>
                  </a:cubicBezTo>
                  <a:lnTo>
                    <a:pt x="0" y="19791"/>
                  </a:lnTo>
                  <a:cubicBezTo>
                    <a:pt x="0" y="20796"/>
                    <a:pt x="1028" y="21600"/>
                    <a:pt x="2312" y="21600"/>
                  </a:cubicBezTo>
                  <a:lnTo>
                    <a:pt x="19288" y="21600"/>
                  </a:lnTo>
                  <a:cubicBezTo>
                    <a:pt x="20572" y="21600"/>
                    <a:pt x="21600" y="20796"/>
                    <a:pt x="21600" y="19791"/>
                  </a:cubicBezTo>
                  <a:lnTo>
                    <a:pt x="21600" y="1809"/>
                  </a:lnTo>
                  <a:cubicBezTo>
                    <a:pt x="21600" y="804"/>
                    <a:pt x="20553" y="0"/>
                    <a:pt x="19288" y="0"/>
                  </a:cubicBezTo>
                  <a:close/>
                </a:path>
              </a:pathLst>
            </a:custGeom>
            <a:solidFill>
              <a:srgbClr val="063951"/>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37" name="Shape">
              <a:extLst>
                <a:ext uri="{FF2B5EF4-FFF2-40B4-BE49-F238E27FC236}">
                  <a16:creationId xmlns:a16="http://schemas.microsoft.com/office/drawing/2014/main" id="{5AA4FB11-601C-ED78-DE96-0B28127F652F}"/>
                </a:ext>
              </a:extLst>
            </p:cNvPr>
            <p:cNvSpPr/>
            <p:nvPr/>
          </p:nvSpPr>
          <p:spPr>
            <a:xfrm>
              <a:off x="8355627" y="3468248"/>
              <a:ext cx="1946997" cy="2488525"/>
            </a:xfrm>
            <a:custGeom>
              <a:avLst/>
              <a:gdLst/>
              <a:ahLst/>
              <a:cxnLst>
                <a:cxn ang="0">
                  <a:pos x="wd2" y="hd2"/>
                </a:cxn>
                <a:cxn ang="5400000">
                  <a:pos x="wd2" y="hd2"/>
                </a:cxn>
                <a:cxn ang="10800000">
                  <a:pos x="wd2" y="hd2"/>
                </a:cxn>
                <a:cxn ang="16200000">
                  <a:pos x="wd2" y="hd2"/>
                </a:cxn>
              </a:cxnLst>
              <a:rect l="0" t="0" r="r" b="b"/>
              <a:pathLst>
                <a:path w="21600" h="21600" extrusionOk="0">
                  <a:moveTo>
                    <a:pt x="19288" y="0"/>
                  </a:moveTo>
                  <a:lnTo>
                    <a:pt x="2312" y="0"/>
                  </a:lnTo>
                  <a:cubicBezTo>
                    <a:pt x="1028" y="0"/>
                    <a:pt x="0" y="804"/>
                    <a:pt x="0" y="1809"/>
                  </a:cubicBezTo>
                  <a:lnTo>
                    <a:pt x="0" y="19791"/>
                  </a:lnTo>
                  <a:cubicBezTo>
                    <a:pt x="0" y="20796"/>
                    <a:pt x="1028" y="21600"/>
                    <a:pt x="2312" y="21600"/>
                  </a:cubicBezTo>
                  <a:lnTo>
                    <a:pt x="19288" y="21600"/>
                  </a:lnTo>
                  <a:cubicBezTo>
                    <a:pt x="20572" y="21600"/>
                    <a:pt x="21600" y="20796"/>
                    <a:pt x="21600" y="19791"/>
                  </a:cubicBezTo>
                  <a:lnTo>
                    <a:pt x="21600" y="1809"/>
                  </a:lnTo>
                  <a:cubicBezTo>
                    <a:pt x="21600" y="804"/>
                    <a:pt x="20553" y="0"/>
                    <a:pt x="19288" y="0"/>
                  </a:cubicBezTo>
                  <a:close/>
                </a:path>
              </a:pathLst>
            </a:custGeom>
            <a:solidFill>
              <a:srgbClr val="063951"/>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38" name="Shape">
              <a:extLst>
                <a:ext uri="{FF2B5EF4-FFF2-40B4-BE49-F238E27FC236}">
                  <a16:creationId xmlns:a16="http://schemas.microsoft.com/office/drawing/2014/main" id="{7BD62CDD-01C2-0FD6-9BF1-34B0DA10D324}"/>
                </a:ext>
              </a:extLst>
            </p:cNvPr>
            <p:cNvSpPr/>
            <p:nvPr/>
          </p:nvSpPr>
          <p:spPr>
            <a:xfrm>
              <a:off x="2112042" y="2898214"/>
              <a:ext cx="1501669" cy="3058559"/>
            </a:xfrm>
            <a:custGeom>
              <a:avLst/>
              <a:gdLst/>
              <a:ahLst/>
              <a:cxnLst>
                <a:cxn ang="0">
                  <a:pos x="wd2" y="hd2"/>
                </a:cxn>
                <a:cxn ang="5400000">
                  <a:pos x="wd2" y="hd2"/>
                </a:cxn>
                <a:cxn ang="10800000">
                  <a:pos x="wd2" y="hd2"/>
                </a:cxn>
                <a:cxn ang="16200000">
                  <a:pos x="wd2" y="hd2"/>
                </a:cxn>
              </a:cxnLst>
              <a:rect l="0" t="0" r="r" b="b"/>
              <a:pathLst>
                <a:path w="21600" h="21600" extrusionOk="0">
                  <a:moveTo>
                    <a:pt x="21574" y="4038"/>
                  </a:moveTo>
                  <a:lnTo>
                    <a:pt x="0" y="4038"/>
                  </a:lnTo>
                  <a:lnTo>
                    <a:pt x="0" y="1271"/>
                  </a:lnTo>
                  <a:cubicBezTo>
                    <a:pt x="0" y="566"/>
                    <a:pt x="1153" y="0"/>
                    <a:pt x="2588" y="0"/>
                  </a:cubicBezTo>
                  <a:lnTo>
                    <a:pt x="19012" y="0"/>
                  </a:lnTo>
                  <a:cubicBezTo>
                    <a:pt x="20447" y="0"/>
                    <a:pt x="21600" y="566"/>
                    <a:pt x="21600" y="1271"/>
                  </a:cubicBezTo>
                  <a:lnTo>
                    <a:pt x="21600" y="4038"/>
                  </a:lnTo>
                  <a:close/>
                  <a:moveTo>
                    <a:pt x="21574" y="21600"/>
                  </a:moveTo>
                  <a:cubicBezTo>
                    <a:pt x="21574" y="21084"/>
                    <a:pt x="20729" y="20669"/>
                    <a:pt x="19678" y="20669"/>
                  </a:cubicBezTo>
                  <a:lnTo>
                    <a:pt x="1896" y="20669"/>
                  </a:lnTo>
                  <a:cubicBezTo>
                    <a:pt x="846" y="20669"/>
                    <a:pt x="0" y="21084"/>
                    <a:pt x="0" y="21600"/>
                  </a:cubicBezTo>
                  <a:lnTo>
                    <a:pt x="0" y="21600"/>
                  </a:lnTo>
                  <a:lnTo>
                    <a:pt x="21574" y="21600"/>
                  </a:lnTo>
                  <a:lnTo>
                    <a:pt x="21574" y="21600"/>
                  </a:ln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39" name="Shape">
              <a:extLst>
                <a:ext uri="{FF2B5EF4-FFF2-40B4-BE49-F238E27FC236}">
                  <a16:creationId xmlns:a16="http://schemas.microsoft.com/office/drawing/2014/main" id="{EC17A75F-C3C2-441C-4D57-99AE23EBFEFB}"/>
                </a:ext>
              </a:extLst>
            </p:cNvPr>
            <p:cNvSpPr/>
            <p:nvPr/>
          </p:nvSpPr>
          <p:spPr>
            <a:xfrm>
              <a:off x="4267458" y="2898214"/>
              <a:ext cx="1501669" cy="3058559"/>
            </a:xfrm>
            <a:custGeom>
              <a:avLst/>
              <a:gdLst/>
              <a:ahLst/>
              <a:cxnLst>
                <a:cxn ang="0">
                  <a:pos x="wd2" y="hd2"/>
                </a:cxn>
                <a:cxn ang="5400000">
                  <a:pos x="wd2" y="hd2"/>
                </a:cxn>
                <a:cxn ang="10800000">
                  <a:pos x="wd2" y="hd2"/>
                </a:cxn>
                <a:cxn ang="16200000">
                  <a:pos x="wd2" y="hd2"/>
                </a:cxn>
              </a:cxnLst>
              <a:rect l="0" t="0" r="r" b="b"/>
              <a:pathLst>
                <a:path w="21600" h="21600" extrusionOk="0">
                  <a:moveTo>
                    <a:pt x="21574" y="4038"/>
                  </a:moveTo>
                  <a:lnTo>
                    <a:pt x="0" y="4038"/>
                  </a:lnTo>
                  <a:lnTo>
                    <a:pt x="0" y="1271"/>
                  </a:lnTo>
                  <a:cubicBezTo>
                    <a:pt x="0" y="566"/>
                    <a:pt x="1153" y="0"/>
                    <a:pt x="2588" y="0"/>
                  </a:cubicBezTo>
                  <a:lnTo>
                    <a:pt x="19012" y="0"/>
                  </a:lnTo>
                  <a:cubicBezTo>
                    <a:pt x="20447" y="0"/>
                    <a:pt x="21600" y="566"/>
                    <a:pt x="21600" y="1271"/>
                  </a:cubicBezTo>
                  <a:lnTo>
                    <a:pt x="21600" y="4038"/>
                  </a:lnTo>
                  <a:close/>
                  <a:moveTo>
                    <a:pt x="21574" y="21600"/>
                  </a:moveTo>
                  <a:cubicBezTo>
                    <a:pt x="21574" y="21084"/>
                    <a:pt x="20729" y="20669"/>
                    <a:pt x="19678" y="20669"/>
                  </a:cubicBezTo>
                  <a:lnTo>
                    <a:pt x="1896" y="20669"/>
                  </a:lnTo>
                  <a:cubicBezTo>
                    <a:pt x="846" y="20669"/>
                    <a:pt x="0" y="21084"/>
                    <a:pt x="0" y="21600"/>
                  </a:cubicBezTo>
                  <a:lnTo>
                    <a:pt x="0" y="21600"/>
                  </a:lnTo>
                  <a:lnTo>
                    <a:pt x="21574" y="21600"/>
                  </a:lnTo>
                  <a:lnTo>
                    <a:pt x="21574" y="21600"/>
                  </a:ln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40" name="Shape">
              <a:extLst>
                <a:ext uri="{FF2B5EF4-FFF2-40B4-BE49-F238E27FC236}">
                  <a16:creationId xmlns:a16="http://schemas.microsoft.com/office/drawing/2014/main" id="{8551AAAB-D17F-5C0F-7E4F-A3E1E715965A}"/>
                </a:ext>
              </a:extLst>
            </p:cNvPr>
            <p:cNvSpPr/>
            <p:nvPr/>
          </p:nvSpPr>
          <p:spPr>
            <a:xfrm>
              <a:off x="6422874" y="2898214"/>
              <a:ext cx="1501669" cy="3058559"/>
            </a:xfrm>
            <a:custGeom>
              <a:avLst/>
              <a:gdLst/>
              <a:ahLst/>
              <a:cxnLst>
                <a:cxn ang="0">
                  <a:pos x="wd2" y="hd2"/>
                </a:cxn>
                <a:cxn ang="5400000">
                  <a:pos x="wd2" y="hd2"/>
                </a:cxn>
                <a:cxn ang="10800000">
                  <a:pos x="wd2" y="hd2"/>
                </a:cxn>
                <a:cxn ang="16200000">
                  <a:pos x="wd2" y="hd2"/>
                </a:cxn>
              </a:cxnLst>
              <a:rect l="0" t="0" r="r" b="b"/>
              <a:pathLst>
                <a:path w="21600" h="21600" extrusionOk="0">
                  <a:moveTo>
                    <a:pt x="21574" y="4038"/>
                  </a:moveTo>
                  <a:lnTo>
                    <a:pt x="0" y="4038"/>
                  </a:lnTo>
                  <a:lnTo>
                    <a:pt x="0" y="1271"/>
                  </a:lnTo>
                  <a:cubicBezTo>
                    <a:pt x="0" y="566"/>
                    <a:pt x="1153" y="0"/>
                    <a:pt x="2588" y="0"/>
                  </a:cubicBezTo>
                  <a:lnTo>
                    <a:pt x="19012" y="0"/>
                  </a:lnTo>
                  <a:cubicBezTo>
                    <a:pt x="20447" y="0"/>
                    <a:pt x="21600" y="566"/>
                    <a:pt x="21600" y="1271"/>
                  </a:cubicBezTo>
                  <a:lnTo>
                    <a:pt x="21600" y="4038"/>
                  </a:lnTo>
                  <a:close/>
                  <a:moveTo>
                    <a:pt x="21574" y="21600"/>
                  </a:moveTo>
                  <a:cubicBezTo>
                    <a:pt x="21574" y="21084"/>
                    <a:pt x="20729" y="20669"/>
                    <a:pt x="19678" y="20669"/>
                  </a:cubicBezTo>
                  <a:lnTo>
                    <a:pt x="1896" y="20669"/>
                  </a:lnTo>
                  <a:cubicBezTo>
                    <a:pt x="846" y="20669"/>
                    <a:pt x="0" y="21084"/>
                    <a:pt x="0" y="21600"/>
                  </a:cubicBezTo>
                  <a:lnTo>
                    <a:pt x="0" y="21600"/>
                  </a:lnTo>
                  <a:lnTo>
                    <a:pt x="21574" y="21600"/>
                  </a:lnTo>
                  <a:lnTo>
                    <a:pt x="21574" y="21600"/>
                  </a:ln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41" name="Shape">
              <a:extLst>
                <a:ext uri="{FF2B5EF4-FFF2-40B4-BE49-F238E27FC236}">
                  <a16:creationId xmlns:a16="http://schemas.microsoft.com/office/drawing/2014/main" id="{45D2EF74-3BFE-086F-AF8F-5F1B9027444F}"/>
                </a:ext>
              </a:extLst>
            </p:cNvPr>
            <p:cNvSpPr/>
            <p:nvPr/>
          </p:nvSpPr>
          <p:spPr>
            <a:xfrm>
              <a:off x="8578289" y="2898214"/>
              <a:ext cx="1501673" cy="3058559"/>
            </a:xfrm>
            <a:custGeom>
              <a:avLst/>
              <a:gdLst/>
              <a:ahLst/>
              <a:cxnLst>
                <a:cxn ang="0">
                  <a:pos x="wd2" y="hd2"/>
                </a:cxn>
                <a:cxn ang="5400000">
                  <a:pos x="wd2" y="hd2"/>
                </a:cxn>
                <a:cxn ang="10800000">
                  <a:pos x="wd2" y="hd2"/>
                </a:cxn>
                <a:cxn ang="16200000">
                  <a:pos x="wd2" y="hd2"/>
                </a:cxn>
              </a:cxnLst>
              <a:rect l="0" t="0" r="r" b="b"/>
              <a:pathLst>
                <a:path w="21600" h="21600" extrusionOk="0">
                  <a:moveTo>
                    <a:pt x="21574" y="4038"/>
                  </a:moveTo>
                  <a:lnTo>
                    <a:pt x="0" y="4038"/>
                  </a:lnTo>
                  <a:lnTo>
                    <a:pt x="0" y="1271"/>
                  </a:lnTo>
                  <a:cubicBezTo>
                    <a:pt x="0" y="566"/>
                    <a:pt x="1153" y="0"/>
                    <a:pt x="2588" y="0"/>
                  </a:cubicBezTo>
                  <a:lnTo>
                    <a:pt x="19012" y="0"/>
                  </a:lnTo>
                  <a:cubicBezTo>
                    <a:pt x="20447" y="0"/>
                    <a:pt x="21600" y="566"/>
                    <a:pt x="21600" y="1271"/>
                  </a:cubicBezTo>
                  <a:lnTo>
                    <a:pt x="21600" y="4038"/>
                  </a:lnTo>
                  <a:close/>
                  <a:moveTo>
                    <a:pt x="21574" y="21600"/>
                  </a:moveTo>
                  <a:cubicBezTo>
                    <a:pt x="21574" y="21084"/>
                    <a:pt x="20729" y="20669"/>
                    <a:pt x="19678" y="20669"/>
                  </a:cubicBezTo>
                  <a:lnTo>
                    <a:pt x="1896" y="20669"/>
                  </a:lnTo>
                  <a:cubicBezTo>
                    <a:pt x="846" y="20669"/>
                    <a:pt x="0" y="21084"/>
                    <a:pt x="0" y="21600"/>
                  </a:cubicBezTo>
                  <a:lnTo>
                    <a:pt x="0" y="21600"/>
                  </a:lnTo>
                  <a:lnTo>
                    <a:pt x="21574" y="21600"/>
                  </a:lnTo>
                  <a:lnTo>
                    <a:pt x="21574" y="21600"/>
                  </a:ln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42" name="Shape">
              <a:extLst>
                <a:ext uri="{FF2B5EF4-FFF2-40B4-BE49-F238E27FC236}">
                  <a16:creationId xmlns:a16="http://schemas.microsoft.com/office/drawing/2014/main" id="{3879D065-893B-5866-03E3-998695A8C33D}"/>
                </a:ext>
              </a:extLst>
            </p:cNvPr>
            <p:cNvSpPr/>
            <p:nvPr/>
          </p:nvSpPr>
          <p:spPr>
            <a:xfrm>
              <a:off x="2853078" y="1829412"/>
              <a:ext cx="6485845" cy="997554"/>
            </a:xfrm>
            <a:custGeom>
              <a:avLst/>
              <a:gdLst/>
              <a:ahLst/>
              <a:cxnLst>
                <a:cxn ang="0">
                  <a:pos x="wd2" y="hd2"/>
                </a:cxn>
                <a:cxn ang="5400000">
                  <a:pos x="wd2" y="hd2"/>
                </a:cxn>
                <a:cxn ang="10800000">
                  <a:pos x="wd2" y="hd2"/>
                </a:cxn>
                <a:cxn ang="16200000">
                  <a:pos x="wd2" y="hd2"/>
                </a:cxn>
              </a:cxnLst>
              <a:rect l="0" t="0" r="r" b="b"/>
              <a:pathLst>
                <a:path w="21600" h="21600" extrusionOk="0">
                  <a:moveTo>
                    <a:pt x="47" y="21561"/>
                  </a:moveTo>
                  <a:cubicBezTo>
                    <a:pt x="24" y="21561"/>
                    <a:pt x="0" y="21407"/>
                    <a:pt x="0" y="21253"/>
                  </a:cubicBezTo>
                  <a:lnTo>
                    <a:pt x="0" y="3009"/>
                  </a:lnTo>
                  <a:cubicBezTo>
                    <a:pt x="0" y="1350"/>
                    <a:pt x="208" y="0"/>
                    <a:pt x="463" y="0"/>
                  </a:cubicBezTo>
                  <a:lnTo>
                    <a:pt x="5143" y="0"/>
                  </a:lnTo>
                  <a:cubicBezTo>
                    <a:pt x="5167" y="0"/>
                    <a:pt x="5191" y="154"/>
                    <a:pt x="5191" y="309"/>
                  </a:cubicBezTo>
                  <a:cubicBezTo>
                    <a:pt x="5191" y="463"/>
                    <a:pt x="5167" y="617"/>
                    <a:pt x="5143" y="617"/>
                  </a:cubicBezTo>
                  <a:lnTo>
                    <a:pt x="463" y="617"/>
                  </a:lnTo>
                  <a:cubicBezTo>
                    <a:pt x="261" y="617"/>
                    <a:pt x="95" y="1697"/>
                    <a:pt x="95" y="3009"/>
                  </a:cubicBezTo>
                  <a:lnTo>
                    <a:pt x="95" y="21253"/>
                  </a:lnTo>
                  <a:cubicBezTo>
                    <a:pt x="95" y="21446"/>
                    <a:pt x="71" y="21561"/>
                    <a:pt x="47" y="21561"/>
                  </a:cubicBezTo>
                  <a:close/>
                  <a:moveTo>
                    <a:pt x="7255" y="21291"/>
                  </a:moveTo>
                  <a:lnTo>
                    <a:pt x="7255" y="20983"/>
                  </a:lnTo>
                  <a:cubicBezTo>
                    <a:pt x="7255" y="19671"/>
                    <a:pt x="7421" y="18591"/>
                    <a:pt x="7623" y="18591"/>
                  </a:cubicBezTo>
                  <a:lnTo>
                    <a:pt x="10038" y="18591"/>
                  </a:lnTo>
                  <a:cubicBezTo>
                    <a:pt x="10293" y="18591"/>
                    <a:pt x="10500" y="17241"/>
                    <a:pt x="10500" y="15583"/>
                  </a:cubicBezTo>
                  <a:cubicBezTo>
                    <a:pt x="10500" y="15429"/>
                    <a:pt x="10477" y="15274"/>
                    <a:pt x="10453" y="15274"/>
                  </a:cubicBezTo>
                  <a:cubicBezTo>
                    <a:pt x="10429" y="15274"/>
                    <a:pt x="10405" y="15429"/>
                    <a:pt x="10405" y="15583"/>
                  </a:cubicBezTo>
                  <a:cubicBezTo>
                    <a:pt x="10405" y="16894"/>
                    <a:pt x="10239" y="17974"/>
                    <a:pt x="10038" y="17974"/>
                  </a:cubicBezTo>
                  <a:lnTo>
                    <a:pt x="7623" y="17974"/>
                  </a:lnTo>
                  <a:cubicBezTo>
                    <a:pt x="7368" y="17974"/>
                    <a:pt x="7160" y="19324"/>
                    <a:pt x="7160" y="20983"/>
                  </a:cubicBezTo>
                  <a:lnTo>
                    <a:pt x="7160" y="21291"/>
                  </a:lnTo>
                  <a:cubicBezTo>
                    <a:pt x="7160" y="21446"/>
                    <a:pt x="7184" y="21600"/>
                    <a:pt x="7208" y="21600"/>
                  </a:cubicBezTo>
                  <a:cubicBezTo>
                    <a:pt x="7232" y="21600"/>
                    <a:pt x="7255" y="21446"/>
                    <a:pt x="7255" y="21291"/>
                  </a:cubicBezTo>
                  <a:close/>
                  <a:moveTo>
                    <a:pt x="21600" y="21291"/>
                  </a:moveTo>
                  <a:lnTo>
                    <a:pt x="21600" y="3047"/>
                  </a:lnTo>
                  <a:cubicBezTo>
                    <a:pt x="21600" y="1389"/>
                    <a:pt x="21392" y="39"/>
                    <a:pt x="21137" y="39"/>
                  </a:cubicBezTo>
                  <a:lnTo>
                    <a:pt x="16457" y="39"/>
                  </a:lnTo>
                  <a:cubicBezTo>
                    <a:pt x="16433" y="39"/>
                    <a:pt x="16409" y="193"/>
                    <a:pt x="16409" y="347"/>
                  </a:cubicBezTo>
                  <a:cubicBezTo>
                    <a:pt x="16409" y="501"/>
                    <a:pt x="16433" y="656"/>
                    <a:pt x="16457" y="656"/>
                  </a:cubicBezTo>
                  <a:lnTo>
                    <a:pt x="21137" y="656"/>
                  </a:lnTo>
                  <a:cubicBezTo>
                    <a:pt x="21339" y="656"/>
                    <a:pt x="21505" y="1736"/>
                    <a:pt x="21505" y="3047"/>
                  </a:cubicBezTo>
                  <a:lnTo>
                    <a:pt x="21505" y="21291"/>
                  </a:lnTo>
                  <a:cubicBezTo>
                    <a:pt x="21505" y="21446"/>
                    <a:pt x="21529" y="21600"/>
                    <a:pt x="21553" y="21600"/>
                  </a:cubicBezTo>
                  <a:cubicBezTo>
                    <a:pt x="21576" y="21600"/>
                    <a:pt x="21600" y="21446"/>
                    <a:pt x="21600" y="21291"/>
                  </a:cubicBezTo>
                  <a:close/>
                  <a:moveTo>
                    <a:pt x="14440" y="21291"/>
                  </a:moveTo>
                  <a:lnTo>
                    <a:pt x="14440" y="20983"/>
                  </a:lnTo>
                  <a:cubicBezTo>
                    <a:pt x="14440" y="19324"/>
                    <a:pt x="14232" y="17974"/>
                    <a:pt x="13977" y="17974"/>
                  </a:cubicBezTo>
                  <a:lnTo>
                    <a:pt x="11562" y="17974"/>
                  </a:lnTo>
                  <a:cubicBezTo>
                    <a:pt x="11361" y="17974"/>
                    <a:pt x="11195" y="16894"/>
                    <a:pt x="11195" y="15583"/>
                  </a:cubicBezTo>
                  <a:cubicBezTo>
                    <a:pt x="11195" y="15429"/>
                    <a:pt x="11171" y="15274"/>
                    <a:pt x="11147" y="15274"/>
                  </a:cubicBezTo>
                  <a:cubicBezTo>
                    <a:pt x="11123" y="15274"/>
                    <a:pt x="11100" y="15429"/>
                    <a:pt x="11100" y="15583"/>
                  </a:cubicBezTo>
                  <a:cubicBezTo>
                    <a:pt x="11100" y="17241"/>
                    <a:pt x="11307" y="18591"/>
                    <a:pt x="11562" y="18591"/>
                  </a:cubicBezTo>
                  <a:lnTo>
                    <a:pt x="13977" y="18591"/>
                  </a:lnTo>
                  <a:cubicBezTo>
                    <a:pt x="14179" y="18591"/>
                    <a:pt x="14345" y="19671"/>
                    <a:pt x="14345" y="20983"/>
                  </a:cubicBezTo>
                  <a:lnTo>
                    <a:pt x="14345" y="21291"/>
                  </a:lnTo>
                  <a:cubicBezTo>
                    <a:pt x="14345" y="21446"/>
                    <a:pt x="14368" y="21600"/>
                    <a:pt x="14392" y="21600"/>
                  </a:cubicBezTo>
                  <a:cubicBezTo>
                    <a:pt x="14416" y="21600"/>
                    <a:pt x="14440" y="21446"/>
                    <a:pt x="14440" y="21291"/>
                  </a:cubicBezTo>
                  <a:close/>
                </a:path>
              </a:pathLst>
            </a:custGeom>
            <a:solidFill>
              <a:srgbClr val="004A64"/>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grpSp>
          <p:nvGrpSpPr>
            <p:cNvPr id="43" name="Group 42">
              <a:extLst>
                <a:ext uri="{FF2B5EF4-FFF2-40B4-BE49-F238E27FC236}">
                  <a16:creationId xmlns:a16="http://schemas.microsoft.com/office/drawing/2014/main" id="{CC075A12-9287-C510-B3EE-A0C6AD791267}"/>
                </a:ext>
              </a:extLst>
            </p:cNvPr>
            <p:cNvGrpSpPr/>
            <p:nvPr/>
          </p:nvGrpSpPr>
          <p:grpSpPr>
            <a:xfrm>
              <a:off x="2112037" y="3777615"/>
              <a:ext cx="1501671" cy="1683572"/>
              <a:chOff x="332936" y="2768272"/>
              <a:chExt cx="2926080" cy="1683572"/>
            </a:xfrm>
          </p:grpSpPr>
          <p:sp>
            <p:nvSpPr>
              <p:cNvPr id="60" name="TextBox 59">
                <a:extLst>
                  <a:ext uri="{FF2B5EF4-FFF2-40B4-BE49-F238E27FC236}">
                    <a16:creationId xmlns:a16="http://schemas.microsoft.com/office/drawing/2014/main" id="{8AC21E40-6DD4-6849-156B-B2B0BC9B7680}"/>
                  </a:ext>
                </a:extLst>
              </p:cNvPr>
              <p:cNvSpPr txBox="1"/>
              <p:nvPr/>
            </p:nvSpPr>
            <p:spPr>
              <a:xfrm>
                <a:off x="332936" y="2768272"/>
                <a:ext cx="2926080" cy="321158"/>
              </a:xfrm>
              <a:prstGeom prst="rect">
                <a:avLst/>
              </a:prstGeom>
              <a:noFill/>
            </p:spPr>
            <p:txBody>
              <a:bodyPr wrap="square" lIns="0" rIns="0" rtlCol="0" anchor="b">
                <a:spAutoFit/>
              </a:bodyPr>
              <a:lstStyle/>
              <a:p>
                <a:pPr lvl="0" algn="ctr"/>
                <a:r>
                  <a:rPr lang="en-US" b="1" dirty="0" smtClean="0">
                    <a:solidFill>
                      <a:schemeClr val="bg1"/>
                    </a:solidFill>
                  </a:rPr>
                  <a:t>ACCURACY</a:t>
                </a:r>
                <a:endParaRPr kumimoji="0" lang="en-US" b="1" i="0" u="none" strike="noStrike" kern="0" cap="none" spc="0" normalizeH="0" baseline="0" noProof="1">
                  <a:ln>
                    <a:noFill/>
                  </a:ln>
                  <a:solidFill>
                    <a:schemeClr val="bg1"/>
                  </a:solidFill>
                  <a:effectLst/>
                  <a:uLnTx/>
                  <a:uFillTx/>
                </a:endParaRPr>
              </a:p>
            </p:txBody>
          </p:sp>
          <p:sp>
            <p:nvSpPr>
              <p:cNvPr id="61" name="TextBox 60">
                <a:extLst>
                  <a:ext uri="{FF2B5EF4-FFF2-40B4-BE49-F238E27FC236}">
                    <a16:creationId xmlns:a16="http://schemas.microsoft.com/office/drawing/2014/main" id="{709ACAA3-1381-55CD-5227-3D89CE28E841}"/>
                  </a:ext>
                </a:extLst>
              </p:cNvPr>
              <p:cNvSpPr txBox="1"/>
              <p:nvPr/>
            </p:nvSpPr>
            <p:spPr>
              <a:xfrm>
                <a:off x="332936" y="3086922"/>
                <a:ext cx="2926080" cy="1364922"/>
              </a:xfrm>
              <a:prstGeom prst="rect">
                <a:avLst/>
              </a:prstGeom>
              <a:noFill/>
            </p:spPr>
            <p:txBody>
              <a:bodyPr wrap="square" lIns="0" rIns="0" rtlCol="0" anchor="t">
                <a:spAutoFit/>
              </a:bodyPr>
              <a:lstStyle/>
              <a:p>
                <a:pPr lvl="0" algn="ctr"/>
                <a:r>
                  <a:rPr lang="en-US" sz="1600" dirty="0">
                    <a:solidFill>
                      <a:schemeClr val="bg1"/>
                    </a:solidFill>
                  </a:rPr>
                  <a:t>It measures the overall correctness of the model's predictions, indicating the percentage of correctly classified pills.</a:t>
                </a:r>
                <a:endParaRPr kumimoji="0" lang="en-US" sz="1600" b="0" i="0" u="none" strike="noStrike" kern="0" cap="none" spc="0" normalizeH="0" baseline="0" noProof="1">
                  <a:ln>
                    <a:noFill/>
                  </a:ln>
                  <a:solidFill>
                    <a:schemeClr val="bg1"/>
                  </a:solidFill>
                  <a:effectLst/>
                  <a:uLnTx/>
                  <a:uFillTx/>
                </a:endParaRPr>
              </a:p>
            </p:txBody>
          </p:sp>
        </p:grpSp>
        <p:sp>
          <p:nvSpPr>
            <p:cNvPr id="58" name="TextBox 57">
              <a:extLst>
                <a:ext uri="{FF2B5EF4-FFF2-40B4-BE49-F238E27FC236}">
                  <a16:creationId xmlns:a16="http://schemas.microsoft.com/office/drawing/2014/main" id="{41906033-FA40-98A9-E7CF-9992D6FAC00F}"/>
                </a:ext>
              </a:extLst>
            </p:cNvPr>
            <p:cNvSpPr txBox="1"/>
            <p:nvPr/>
          </p:nvSpPr>
          <p:spPr>
            <a:xfrm>
              <a:off x="4266197" y="3777615"/>
              <a:ext cx="1501671" cy="321158"/>
            </a:xfrm>
            <a:prstGeom prst="rect">
              <a:avLst/>
            </a:prstGeom>
            <a:noFill/>
          </p:spPr>
          <p:txBody>
            <a:bodyPr wrap="square" lIns="0" rIns="0" rtlCol="0" anchor="b">
              <a:spAutoFit/>
            </a:bodyPr>
            <a:lstStyle/>
            <a:p>
              <a:pPr lvl="0" algn="ctr"/>
              <a:r>
                <a:rPr lang="en-US" b="1" dirty="0" smtClean="0">
                  <a:solidFill>
                    <a:schemeClr val="bg1"/>
                  </a:solidFill>
                </a:rPr>
                <a:t>PRECISION</a:t>
              </a:r>
              <a:endParaRPr kumimoji="0" lang="en-US" sz="2000" b="1" i="0" u="none" strike="noStrike" kern="0" cap="none" spc="0" normalizeH="0" baseline="0" noProof="1">
                <a:ln>
                  <a:noFill/>
                </a:ln>
                <a:solidFill>
                  <a:schemeClr val="bg1"/>
                </a:solidFill>
                <a:effectLst/>
                <a:uLnTx/>
                <a:uFillTx/>
              </a:endParaRPr>
            </a:p>
          </p:txBody>
        </p:sp>
        <p:grpSp>
          <p:nvGrpSpPr>
            <p:cNvPr id="45" name="Group 44">
              <a:extLst>
                <a:ext uri="{FF2B5EF4-FFF2-40B4-BE49-F238E27FC236}">
                  <a16:creationId xmlns:a16="http://schemas.microsoft.com/office/drawing/2014/main" id="{61775AEE-41EE-8B2F-8413-EDD8B760F311}"/>
                </a:ext>
              </a:extLst>
            </p:cNvPr>
            <p:cNvGrpSpPr/>
            <p:nvPr/>
          </p:nvGrpSpPr>
          <p:grpSpPr>
            <a:xfrm>
              <a:off x="6420357" y="3777615"/>
              <a:ext cx="1637792" cy="2085020"/>
              <a:chOff x="332936" y="2768272"/>
              <a:chExt cx="3191318" cy="2085020"/>
            </a:xfrm>
          </p:grpSpPr>
          <p:sp>
            <p:nvSpPr>
              <p:cNvPr id="56" name="TextBox 55">
                <a:extLst>
                  <a:ext uri="{FF2B5EF4-FFF2-40B4-BE49-F238E27FC236}">
                    <a16:creationId xmlns:a16="http://schemas.microsoft.com/office/drawing/2014/main" id="{F66795E5-7252-5223-3E73-626B187AB514}"/>
                  </a:ext>
                </a:extLst>
              </p:cNvPr>
              <p:cNvSpPr txBox="1"/>
              <p:nvPr/>
            </p:nvSpPr>
            <p:spPr>
              <a:xfrm>
                <a:off x="332936" y="2768272"/>
                <a:ext cx="2926080" cy="321158"/>
              </a:xfrm>
              <a:prstGeom prst="rect">
                <a:avLst/>
              </a:prstGeom>
              <a:noFill/>
            </p:spPr>
            <p:txBody>
              <a:bodyPr wrap="square" lIns="0" rIns="0" rtlCol="0" anchor="b">
                <a:spAutoFit/>
              </a:bodyPr>
              <a:lstStyle/>
              <a:p>
                <a:pPr lvl="0" algn="ctr"/>
                <a:r>
                  <a:rPr lang="en-US" b="1" dirty="0" smtClean="0">
                    <a:solidFill>
                      <a:schemeClr val="bg1"/>
                    </a:solidFill>
                  </a:rPr>
                  <a:t>RECALL</a:t>
                </a:r>
                <a:endParaRPr kumimoji="0" lang="en-US" sz="2000" b="1" i="0" u="none" strike="noStrike" kern="0" cap="none" spc="0" normalizeH="0" baseline="0" noProof="1">
                  <a:ln>
                    <a:noFill/>
                  </a:ln>
                  <a:solidFill>
                    <a:schemeClr val="bg1"/>
                  </a:solidFill>
                  <a:effectLst/>
                  <a:uLnTx/>
                  <a:uFillTx/>
                </a:endParaRPr>
              </a:p>
            </p:txBody>
          </p:sp>
          <p:sp>
            <p:nvSpPr>
              <p:cNvPr id="57" name="TextBox 56">
                <a:extLst>
                  <a:ext uri="{FF2B5EF4-FFF2-40B4-BE49-F238E27FC236}">
                    <a16:creationId xmlns:a16="http://schemas.microsoft.com/office/drawing/2014/main" id="{DAFDC70D-7ADC-1B0D-BBBB-51F25ED6C627}"/>
                  </a:ext>
                </a:extLst>
              </p:cNvPr>
              <p:cNvSpPr txBox="1"/>
              <p:nvPr/>
            </p:nvSpPr>
            <p:spPr>
              <a:xfrm>
                <a:off x="332936" y="3086922"/>
                <a:ext cx="3191318" cy="1766370"/>
              </a:xfrm>
              <a:prstGeom prst="rect">
                <a:avLst/>
              </a:prstGeom>
              <a:noFill/>
            </p:spPr>
            <p:txBody>
              <a:bodyPr wrap="square" lIns="0" rIns="0" rtlCol="0" anchor="t">
                <a:spAutoFit/>
              </a:bodyPr>
              <a:lstStyle/>
              <a:p>
                <a:pPr lvl="0" algn="ctr"/>
                <a:r>
                  <a:rPr lang="en-US" dirty="0">
                    <a:solidFill>
                      <a:schemeClr val="bg1"/>
                    </a:solidFill>
                  </a:rPr>
                  <a:t>It signifies the proportion of correctly identified positive predictions out of all the actual positive instances present in the dataset.</a:t>
                </a:r>
                <a:endParaRPr kumimoji="0" lang="en-US" sz="1100" b="0" i="0" u="none" strike="noStrike" kern="0" cap="none" spc="0" normalizeH="0" baseline="0" noProof="1">
                  <a:ln>
                    <a:noFill/>
                  </a:ln>
                  <a:solidFill>
                    <a:schemeClr val="bg1"/>
                  </a:solidFill>
                  <a:effectLst/>
                  <a:uLnTx/>
                  <a:uFillTx/>
                </a:endParaRPr>
              </a:p>
            </p:txBody>
          </p:sp>
        </p:grpSp>
        <p:grpSp>
          <p:nvGrpSpPr>
            <p:cNvPr id="46" name="Group 45">
              <a:extLst>
                <a:ext uri="{FF2B5EF4-FFF2-40B4-BE49-F238E27FC236}">
                  <a16:creationId xmlns:a16="http://schemas.microsoft.com/office/drawing/2014/main" id="{43EB9A9B-F4DF-E90B-354A-3BBC8A4BBBB0}"/>
                </a:ext>
              </a:extLst>
            </p:cNvPr>
            <p:cNvGrpSpPr/>
            <p:nvPr/>
          </p:nvGrpSpPr>
          <p:grpSpPr>
            <a:xfrm>
              <a:off x="8367357" y="3777615"/>
              <a:ext cx="1935267" cy="2085020"/>
              <a:chOff x="-70723" y="2768272"/>
              <a:chExt cx="3770962" cy="2085020"/>
            </a:xfrm>
          </p:grpSpPr>
          <p:sp>
            <p:nvSpPr>
              <p:cNvPr id="54" name="TextBox 53">
                <a:extLst>
                  <a:ext uri="{FF2B5EF4-FFF2-40B4-BE49-F238E27FC236}">
                    <a16:creationId xmlns:a16="http://schemas.microsoft.com/office/drawing/2014/main" id="{CD22E0D5-8EE1-2D6C-0A6A-780942B64875}"/>
                  </a:ext>
                </a:extLst>
              </p:cNvPr>
              <p:cNvSpPr txBox="1"/>
              <p:nvPr/>
            </p:nvSpPr>
            <p:spPr>
              <a:xfrm>
                <a:off x="332936" y="2768272"/>
                <a:ext cx="2926080" cy="321158"/>
              </a:xfrm>
              <a:prstGeom prst="rect">
                <a:avLst/>
              </a:prstGeom>
              <a:noFill/>
            </p:spPr>
            <p:txBody>
              <a:bodyPr wrap="square" lIns="0" rIns="0" rtlCol="0" anchor="b">
                <a:spAutoFit/>
              </a:bodyPr>
              <a:lstStyle/>
              <a:p>
                <a:pPr lvl="0" algn="ctr"/>
                <a:r>
                  <a:rPr lang="en-US" b="1" dirty="0" smtClean="0">
                    <a:solidFill>
                      <a:schemeClr val="bg1"/>
                    </a:solidFill>
                  </a:rPr>
                  <a:t>F1-SCORE</a:t>
                </a:r>
                <a:endParaRPr kumimoji="0" lang="en-US" sz="2000" b="1" i="0" u="none" strike="noStrike" kern="0" cap="none" spc="0" normalizeH="0" baseline="0" noProof="1">
                  <a:ln>
                    <a:noFill/>
                  </a:ln>
                  <a:solidFill>
                    <a:schemeClr val="bg1"/>
                  </a:solidFill>
                  <a:effectLst/>
                  <a:uLnTx/>
                  <a:uFillTx/>
                </a:endParaRPr>
              </a:p>
            </p:txBody>
          </p:sp>
          <p:sp>
            <p:nvSpPr>
              <p:cNvPr id="55" name="TextBox 54">
                <a:extLst>
                  <a:ext uri="{FF2B5EF4-FFF2-40B4-BE49-F238E27FC236}">
                    <a16:creationId xmlns:a16="http://schemas.microsoft.com/office/drawing/2014/main" id="{FFFAAF01-4C41-D062-FA8D-76EAB52A295A}"/>
                  </a:ext>
                </a:extLst>
              </p:cNvPr>
              <p:cNvSpPr txBox="1"/>
              <p:nvPr/>
            </p:nvSpPr>
            <p:spPr>
              <a:xfrm>
                <a:off x="-70723" y="3086922"/>
                <a:ext cx="3770962" cy="1766370"/>
              </a:xfrm>
              <a:prstGeom prst="rect">
                <a:avLst/>
              </a:prstGeom>
              <a:noFill/>
            </p:spPr>
            <p:txBody>
              <a:bodyPr wrap="square" lIns="0" rIns="0" rtlCol="0" anchor="t">
                <a:spAutoFit/>
              </a:bodyPr>
              <a:lstStyle/>
              <a:p>
                <a:pPr lvl="0" algn="ctr"/>
                <a:r>
                  <a:rPr lang="en-US" dirty="0">
                    <a:solidFill>
                      <a:schemeClr val="bg1"/>
                    </a:solidFill>
                  </a:rPr>
                  <a:t>It is a combination of precision and recall, providing a balanced measure of the model's performance by considering both false positives and false negatives.</a:t>
                </a:r>
                <a:endParaRPr kumimoji="0" lang="en-US" sz="1100" b="0" i="0" u="none" strike="noStrike" kern="0" cap="none" spc="0" normalizeH="0" baseline="0" noProof="1">
                  <a:ln>
                    <a:noFill/>
                  </a:ln>
                  <a:solidFill>
                    <a:schemeClr val="bg1"/>
                  </a:solidFill>
                  <a:effectLst/>
                  <a:uLnTx/>
                  <a:uFillTx/>
                </a:endParaRPr>
              </a:p>
            </p:txBody>
          </p:sp>
        </p:grpSp>
        <p:pic>
          <p:nvPicPr>
            <p:cNvPr id="47" name="Graphic 25" descr="Users">
              <a:extLst>
                <a:ext uri="{FF2B5EF4-FFF2-40B4-BE49-F238E27FC236}">
                  <a16:creationId xmlns:a16="http://schemas.microsoft.com/office/drawing/2014/main" id="{D8E134B6-693B-3077-BA92-54F47E88520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095580" y="2946702"/>
              <a:ext cx="497731" cy="497731"/>
            </a:xfrm>
            <a:prstGeom prst="rect">
              <a:avLst/>
            </a:prstGeom>
          </p:spPr>
        </p:pic>
        <p:pic>
          <p:nvPicPr>
            <p:cNvPr id="48" name="Graphic 26" descr="Puzzle">
              <a:extLst>
                <a:ext uri="{FF2B5EF4-FFF2-40B4-BE49-F238E27FC236}">
                  <a16:creationId xmlns:a16="http://schemas.microsoft.com/office/drawing/2014/main" id="{2C63BDC1-A0E3-FBB9-725F-E1A9162147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922326" y="2946702"/>
              <a:ext cx="497731" cy="497731"/>
            </a:xfrm>
            <a:prstGeom prst="rect">
              <a:avLst/>
            </a:prstGeom>
          </p:spPr>
        </p:pic>
        <p:pic>
          <p:nvPicPr>
            <p:cNvPr id="49" name="Graphic 27" descr="Lightbulb">
              <a:extLst>
                <a:ext uri="{FF2B5EF4-FFF2-40B4-BE49-F238E27FC236}">
                  <a16:creationId xmlns:a16="http://schemas.microsoft.com/office/drawing/2014/main" id="{25CA0CA7-5835-E0E8-6DAA-D6288A2358E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768166" y="2946702"/>
              <a:ext cx="497731" cy="497731"/>
            </a:xfrm>
            <a:prstGeom prst="rect">
              <a:avLst/>
            </a:prstGeom>
          </p:spPr>
        </p:pic>
        <p:pic>
          <p:nvPicPr>
            <p:cNvPr id="50" name="Graphic 28" descr="Rocket">
              <a:extLst>
                <a:ext uri="{FF2B5EF4-FFF2-40B4-BE49-F238E27FC236}">
                  <a16:creationId xmlns:a16="http://schemas.microsoft.com/office/drawing/2014/main" id="{EBD8676A-6D51-C0F3-EBE8-DFD6C89CE4C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604212" y="2946702"/>
              <a:ext cx="497731" cy="497731"/>
            </a:xfrm>
            <a:prstGeom prst="rect">
              <a:avLst/>
            </a:prstGeom>
          </p:spPr>
        </p:pic>
        <p:grpSp>
          <p:nvGrpSpPr>
            <p:cNvPr id="51" name="Group 50">
              <a:extLst>
                <a:ext uri="{FF2B5EF4-FFF2-40B4-BE49-F238E27FC236}">
                  <a16:creationId xmlns:a16="http://schemas.microsoft.com/office/drawing/2014/main" id="{D825180D-2078-F57E-8B54-EE71E1CAEEFE}"/>
                </a:ext>
              </a:extLst>
            </p:cNvPr>
            <p:cNvGrpSpPr/>
            <p:nvPr/>
          </p:nvGrpSpPr>
          <p:grpSpPr>
            <a:xfrm>
              <a:off x="4632960" y="1278587"/>
              <a:ext cx="2926080" cy="1102913"/>
              <a:chOff x="332936" y="2786905"/>
              <a:chExt cx="2926080" cy="1102913"/>
            </a:xfrm>
          </p:grpSpPr>
          <p:sp>
            <p:nvSpPr>
              <p:cNvPr id="52" name="TextBox 51">
                <a:extLst>
                  <a:ext uri="{FF2B5EF4-FFF2-40B4-BE49-F238E27FC236}">
                    <a16:creationId xmlns:a16="http://schemas.microsoft.com/office/drawing/2014/main" id="{91173933-1128-1FC1-1324-E66CFE7381CF}"/>
                  </a:ext>
                </a:extLst>
              </p:cNvPr>
              <p:cNvSpPr txBox="1"/>
              <p:nvPr/>
            </p:nvSpPr>
            <p:spPr>
              <a:xfrm>
                <a:off x="332936" y="2786905"/>
                <a:ext cx="2926080" cy="347922"/>
              </a:xfrm>
              <a:prstGeom prst="rect">
                <a:avLst/>
              </a:prstGeom>
              <a:noFill/>
            </p:spPr>
            <p:txBody>
              <a:bodyPr wrap="square" lIns="0" rIns="0" rtlCol="0" anchor="b">
                <a:spAutoFit/>
              </a:bodyPr>
              <a:lstStyle/>
              <a:p>
                <a:pPr lvl="0" algn="ctr"/>
                <a:r>
                  <a:rPr lang="en-US" sz="2000" b="1" dirty="0">
                    <a:solidFill>
                      <a:schemeClr val="bg1"/>
                    </a:solidFill>
                  </a:rPr>
                  <a:t>Evaluation Metrics</a:t>
                </a:r>
                <a:endParaRPr kumimoji="0" lang="en-US" sz="2000" b="1" i="0" u="none" strike="noStrike" kern="0" cap="none" spc="0" normalizeH="0" baseline="0" noProof="1">
                  <a:ln>
                    <a:noFill/>
                  </a:ln>
                  <a:solidFill>
                    <a:schemeClr val="bg1"/>
                  </a:solidFill>
                  <a:effectLst/>
                  <a:uLnTx/>
                  <a:uFillTx/>
                </a:endParaRPr>
              </a:p>
            </p:txBody>
          </p:sp>
          <p:sp>
            <p:nvSpPr>
              <p:cNvPr id="53" name="TextBox 52">
                <a:extLst>
                  <a:ext uri="{FF2B5EF4-FFF2-40B4-BE49-F238E27FC236}">
                    <a16:creationId xmlns:a16="http://schemas.microsoft.com/office/drawing/2014/main" id="{8B676E6A-2DF8-DE9A-56C2-43194BFA433A}"/>
                  </a:ext>
                </a:extLst>
              </p:cNvPr>
              <p:cNvSpPr txBox="1"/>
              <p:nvPr/>
            </p:nvSpPr>
            <p:spPr>
              <a:xfrm>
                <a:off x="332936" y="3086922"/>
                <a:ext cx="2926080" cy="802896"/>
              </a:xfrm>
              <a:prstGeom prst="rect">
                <a:avLst/>
              </a:prstGeom>
              <a:noFill/>
            </p:spPr>
            <p:txBody>
              <a:bodyPr wrap="square" lIns="0" rIns="0" rtlCol="0" anchor="t">
                <a:spAutoFit/>
              </a:bodyPr>
              <a:lstStyle/>
              <a:p>
                <a:pPr lvl="0"/>
                <a:r>
                  <a:rPr lang="en-US" dirty="0">
                    <a:solidFill>
                      <a:schemeClr val="bg1"/>
                    </a:solidFill>
                  </a:rPr>
                  <a:t>After training, the pill detection model is evaluated using various metrics to measure its performance. These metrics include:</a:t>
                </a:r>
                <a:endParaRPr kumimoji="0" lang="en-US" sz="1200" b="0" i="0" u="none" strike="noStrike" kern="0" cap="none" spc="0" normalizeH="0" baseline="0" noProof="1">
                  <a:ln>
                    <a:noFill/>
                  </a:ln>
                  <a:solidFill>
                    <a:schemeClr val="bg1"/>
                  </a:solidFill>
                  <a:effectLst/>
                  <a:uLnTx/>
                  <a:uFillTx/>
                </a:endParaRPr>
              </a:p>
            </p:txBody>
          </p:sp>
        </p:grpSp>
      </p:grpSp>
      <p:sp>
        <p:nvSpPr>
          <p:cNvPr id="62" name="TextBox 61">
            <a:extLst>
              <a:ext uri="{FF2B5EF4-FFF2-40B4-BE49-F238E27FC236}">
                <a16:creationId xmlns:a16="http://schemas.microsoft.com/office/drawing/2014/main" id="{709ACAA3-1381-55CD-5227-3D89CE28E841}"/>
              </a:ext>
            </a:extLst>
          </p:cNvPr>
          <p:cNvSpPr txBox="1"/>
          <p:nvPr/>
        </p:nvSpPr>
        <p:spPr>
          <a:xfrm>
            <a:off x="3468556" y="4219587"/>
            <a:ext cx="2229113" cy="1754326"/>
          </a:xfrm>
          <a:prstGeom prst="rect">
            <a:avLst/>
          </a:prstGeom>
          <a:noFill/>
        </p:spPr>
        <p:txBody>
          <a:bodyPr wrap="square" lIns="0" rIns="0" rtlCol="0" anchor="t">
            <a:spAutoFit/>
          </a:bodyPr>
          <a:lstStyle/>
          <a:p>
            <a:pPr lvl="0" algn="ctr"/>
            <a:r>
              <a:rPr lang="en-US" dirty="0">
                <a:solidFill>
                  <a:schemeClr val="bg1"/>
                </a:solidFill>
              </a:rPr>
              <a:t>It represents the proportion of correctly identified positive (pill) predictions out of all the positive predictions made by the model.</a:t>
            </a:r>
            <a:endParaRPr kumimoji="0" lang="en-US" sz="1600" b="0" i="0" u="none" strike="noStrike" kern="0" cap="none" spc="0" normalizeH="0" baseline="0" noProof="1">
              <a:ln>
                <a:noFill/>
              </a:ln>
              <a:solidFill>
                <a:schemeClr val="bg1"/>
              </a:solidFill>
              <a:effectLst/>
              <a:uLnTx/>
              <a:uFillTx/>
            </a:endParaRPr>
          </a:p>
        </p:txBody>
      </p:sp>
    </p:spTree>
    <p:extLst>
      <p:ext uri="{BB962C8B-B14F-4D97-AF65-F5344CB8AC3E}">
        <p14:creationId xmlns:p14="http://schemas.microsoft.com/office/powerpoint/2010/main" val="732310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2C2BFAE1-45D3-4B3B-81D2-0BF25FA84FB8}"/>
              </a:ext>
            </a:extLst>
          </p:cNvPr>
          <p:cNvSpPr txBox="1">
            <a:spLocks/>
          </p:cNvSpPr>
          <p:nvPr/>
        </p:nvSpPr>
        <p:spPr>
          <a:xfrm>
            <a:off x="838200" y="163481"/>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lvl="0"/>
            <a:r>
              <a:rPr lang="en-US" b="0" dirty="0"/>
              <a:t>Rigorous </a:t>
            </a:r>
            <a:r>
              <a:rPr lang="en-US" b="0" dirty="0" smtClean="0"/>
              <a:t>Validation:</a:t>
            </a:r>
            <a:endParaRPr kumimoji="0" lang="en-US" sz="3600" b="1" i="0" u="none" strike="noStrike" kern="1200" cap="none" spc="0" normalizeH="0" baseline="0" noProof="0" dirty="0">
              <a:ln>
                <a:noFill/>
              </a:ln>
              <a:solidFill>
                <a:sysClr val="windowText" lastClr="000000"/>
              </a:solidFill>
              <a:effectLst/>
              <a:uLnTx/>
              <a:uFillTx/>
              <a:latin typeface="Helvetica" panose="020B0500000000000000" pitchFamily="34" charset="0"/>
              <a:ea typeface="+mj-ea"/>
              <a:cs typeface="+mj-cs"/>
            </a:endParaRPr>
          </a:p>
        </p:txBody>
      </p:sp>
      <p:grpSp>
        <p:nvGrpSpPr>
          <p:cNvPr id="27" name="Group 26">
            <a:extLst>
              <a:ext uri="{FF2B5EF4-FFF2-40B4-BE49-F238E27FC236}">
                <a16:creationId xmlns:a16="http://schemas.microsoft.com/office/drawing/2014/main" id="{ED92D10D-55A5-F528-EB96-6AD2BE8722E2}"/>
              </a:ext>
            </a:extLst>
          </p:cNvPr>
          <p:cNvGrpSpPr/>
          <p:nvPr/>
        </p:nvGrpSpPr>
        <p:grpSpPr>
          <a:xfrm>
            <a:off x="797719" y="1058374"/>
            <a:ext cx="3000375" cy="4913801"/>
            <a:chOff x="797719" y="1058374"/>
            <a:chExt cx="3000375" cy="4913801"/>
          </a:xfrm>
        </p:grpSpPr>
        <p:sp>
          <p:nvSpPr>
            <p:cNvPr id="28" name="Rectangle: Rounded Corners 3">
              <a:extLst>
                <a:ext uri="{FF2B5EF4-FFF2-40B4-BE49-F238E27FC236}">
                  <a16:creationId xmlns:a16="http://schemas.microsoft.com/office/drawing/2014/main" id="{75A3B46A-1ADB-34D1-21B2-A58A02083AD2}"/>
                </a:ext>
              </a:extLst>
            </p:cNvPr>
            <p:cNvSpPr/>
            <p:nvPr/>
          </p:nvSpPr>
          <p:spPr>
            <a:xfrm>
              <a:off x="851156" y="2024214"/>
              <a:ext cx="2893500" cy="3876371"/>
            </a:xfrm>
            <a:prstGeom prst="roundRect">
              <a:avLst>
                <a:gd name="adj" fmla="val 4921"/>
              </a:avLst>
            </a:prstGeom>
            <a:solidFill>
              <a:sysClr val="window" lastClr="FFFFFF"/>
            </a:solidFill>
            <a:ln>
              <a:noFill/>
            </a:ln>
            <a:effectLst>
              <a:outerShdw blurRad="177800" dist="1016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Rounded Corners 4">
              <a:extLst>
                <a:ext uri="{FF2B5EF4-FFF2-40B4-BE49-F238E27FC236}">
                  <a16:creationId xmlns:a16="http://schemas.microsoft.com/office/drawing/2014/main" id="{8FFF854C-C9FC-E45D-90F2-FFAF2C27BC70}"/>
                </a:ext>
              </a:extLst>
            </p:cNvPr>
            <p:cNvSpPr/>
            <p:nvPr/>
          </p:nvSpPr>
          <p:spPr>
            <a:xfrm>
              <a:off x="797719" y="1952625"/>
              <a:ext cx="3000375" cy="4019550"/>
            </a:xfrm>
            <a:prstGeom prst="roundRect">
              <a:avLst>
                <a:gd name="adj" fmla="val 4921"/>
              </a:avLst>
            </a:prstGeom>
            <a:solidFill>
              <a:srgbClr val="3A5C84">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3F07A7E6-49A9-D908-5472-084E013A40C0}"/>
                </a:ext>
              </a:extLst>
            </p:cNvPr>
            <p:cNvSpPr/>
            <p:nvPr/>
          </p:nvSpPr>
          <p:spPr>
            <a:xfrm>
              <a:off x="1602277" y="1058374"/>
              <a:ext cx="1391258" cy="1391258"/>
            </a:xfrm>
            <a:prstGeom prst="ellipse">
              <a:avLst/>
            </a:prstGeom>
            <a:gradFill rotWithShape="1">
              <a:gsLst>
                <a:gs pos="0">
                  <a:sysClr val="window" lastClr="FFFFFF"/>
                </a:gs>
                <a:gs pos="50000">
                  <a:sysClr val="window" lastClr="FFFFFF">
                    <a:lumMod val="95000"/>
                  </a:sysClr>
                </a:gs>
                <a:gs pos="100000">
                  <a:sysClr val="window" lastClr="FFFFFF">
                    <a:lumMod val="85000"/>
                  </a:sysClr>
                </a:gs>
              </a:gsLst>
              <a:lin ang="5400000" scaled="0"/>
            </a:gradFill>
            <a:ln>
              <a:noFill/>
            </a:ln>
            <a:effectLst>
              <a:outerShdw blurRad="10160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063951"/>
                  </a:solidFill>
                  <a:effectLst/>
                  <a:uLnTx/>
                  <a:uFillTx/>
                  <a:latin typeface="Calibri" panose="020F0502020204030204"/>
                  <a:ea typeface="+mn-ea"/>
                  <a:cs typeface="+mn-cs"/>
                </a:rPr>
                <a:t>S</a:t>
              </a:r>
            </a:p>
          </p:txBody>
        </p:sp>
        <p:sp>
          <p:nvSpPr>
            <p:cNvPr id="31" name="Rectangle 30">
              <a:extLst>
                <a:ext uri="{FF2B5EF4-FFF2-40B4-BE49-F238E27FC236}">
                  <a16:creationId xmlns:a16="http://schemas.microsoft.com/office/drawing/2014/main" id="{E0737E5A-AACB-CD1D-6261-3948A83ACC21}"/>
                </a:ext>
              </a:extLst>
            </p:cNvPr>
            <p:cNvSpPr/>
            <p:nvPr/>
          </p:nvSpPr>
          <p:spPr>
            <a:xfrm>
              <a:off x="797719" y="2661283"/>
              <a:ext cx="3000375" cy="742950"/>
            </a:xfrm>
            <a:prstGeom prst="rect">
              <a:avLst/>
            </a:prstGeom>
            <a:solidFill>
              <a:sysClr val="window" lastClr="FFFFFF"/>
            </a:solidFill>
            <a:ln w="12700" cap="flat" cmpd="sng" algn="ctr">
              <a:noFill/>
              <a:prstDash val="solid"/>
              <a:miter lim="800000"/>
            </a:ln>
            <a:effectLst/>
          </p:spPr>
          <p:txBody>
            <a:bodyPr rtlCol="0" anchor="ctr"/>
            <a:lstStyle/>
            <a:p>
              <a:pPr lvl="0" algn="ctr"/>
              <a:r>
                <a:rPr lang="en-US" sz="2800" b="1" dirty="0" smtClean="0">
                  <a:solidFill>
                    <a:srgbClr val="002060"/>
                  </a:solidFill>
                </a:rPr>
                <a:t>SEPARATE DATASET</a:t>
              </a:r>
              <a:endParaRPr kumimoji="0" lang="en-US" sz="2800" b="1" i="0" u="none" strike="noStrike" kern="0" spc="0" normalizeH="0" baseline="0" noProof="0" dirty="0">
                <a:ln>
                  <a:noFill/>
                </a:ln>
                <a:solidFill>
                  <a:srgbClr val="002060"/>
                </a:solidFill>
                <a:effectLst/>
                <a:uLnTx/>
                <a:uFillTx/>
                <a:latin typeface="Calibri" panose="020F0502020204030204"/>
              </a:endParaRPr>
            </a:p>
          </p:txBody>
        </p:sp>
        <p:pic>
          <p:nvPicPr>
            <p:cNvPr id="32" name="Graphic 7" descr="Target Audience with solid fill">
              <a:extLst>
                <a:ext uri="{FF2B5EF4-FFF2-40B4-BE49-F238E27FC236}">
                  <a16:creationId xmlns:a16="http://schemas.microsoft.com/office/drawing/2014/main" id="{9885E923-C79E-7493-37A3-2F910D832A6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840706" y="3462599"/>
              <a:ext cx="914400" cy="914400"/>
            </a:xfrm>
            <a:prstGeom prst="rect">
              <a:avLst/>
            </a:prstGeom>
            <a:effectLst>
              <a:outerShdw blurRad="50800" dist="38100" dir="2700000" algn="tl" rotWithShape="0">
                <a:prstClr val="black">
                  <a:alpha val="40000"/>
                </a:prstClr>
              </a:outerShdw>
            </a:effectLst>
          </p:spPr>
        </p:pic>
        <p:sp>
          <p:nvSpPr>
            <p:cNvPr id="33" name="TextBox 32">
              <a:extLst>
                <a:ext uri="{FF2B5EF4-FFF2-40B4-BE49-F238E27FC236}">
                  <a16:creationId xmlns:a16="http://schemas.microsoft.com/office/drawing/2014/main" id="{062A9C7A-F7E3-8F6B-1429-4887A29441F7}"/>
                </a:ext>
              </a:extLst>
            </p:cNvPr>
            <p:cNvSpPr txBox="1"/>
            <p:nvPr/>
          </p:nvSpPr>
          <p:spPr>
            <a:xfrm>
              <a:off x="851156" y="4193274"/>
              <a:ext cx="2893500" cy="1754326"/>
            </a:xfrm>
            <a:prstGeom prst="rect">
              <a:avLst/>
            </a:prstGeom>
            <a:noFill/>
          </p:spPr>
          <p:txBody>
            <a:bodyPr wrap="square" anchor="ctr">
              <a:spAutoFit/>
            </a:bodyPr>
            <a:lstStyle/>
            <a:p>
              <a:pPr lvl="0" algn="ctr"/>
              <a:r>
                <a:rPr lang="en-US" dirty="0">
                  <a:solidFill>
                    <a:schemeClr val="bg1"/>
                  </a:solidFill>
                </a:rPr>
                <a:t>The model is tested on a separate dataset that was not used during the training phase. This helps evaluate its ability to generalize to unseen pill images.</a:t>
              </a:r>
              <a:endParaRPr kumimoji="0" lang="en-US" sz="1400" b="0" i="0" u="none" strike="noStrike" kern="0" cap="none" spc="0" normalizeH="0" baseline="0" noProof="0" dirty="0">
                <a:ln>
                  <a:noFill/>
                </a:ln>
                <a:solidFill>
                  <a:schemeClr val="bg1"/>
                </a:solidFill>
                <a:effectLst/>
                <a:uLnTx/>
                <a:uFillTx/>
              </a:endParaRPr>
            </a:p>
          </p:txBody>
        </p:sp>
      </p:grpSp>
      <p:grpSp>
        <p:nvGrpSpPr>
          <p:cNvPr id="34" name="Group 33">
            <a:extLst>
              <a:ext uri="{FF2B5EF4-FFF2-40B4-BE49-F238E27FC236}">
                <a16:creationId xmlns:a16="http://schemas.microsoft.com/office/drawing/2014/main" id="{022C091C-C581-C8F1-AF01-8ADD41166A1A}"/>
              </a:ext>
            </a:extLst>
          </p:cNvPr>
          <p:cNvGrpSpPr/>
          <p:nvPr/>
        </p:nvGrpSpPr>
        <p:grpSpPr>
          <a:xfrm>
            <a:off x="4595813" y="1058374"/>
            <a:ext cx="3000375" cy="4913801"/>
            <a:chOff x="4595813" y="1058374"/>
            <a:chExt cx="3000375" cy="4913801"/>
          </a:xfrm>
        </p:grpSpPr>
        <p:sp>
          <p:nvSpPr>
            <p:cNvPr id="35" name="Rectangle: Rounded Corners 10">
              <a:extLst>
                <a:ext uri="{FF2B5EF4-FFF2-40B4-BE49-F238E27FC236}">
                  <a16:creationId xmlns:a16="http://schemas.microsoft.com/office/drawing/2014/main" id="{6522429E-3E3B-A648-7C4D-55C3F9C0D445}"/>
                </a:ext>
              </a:extLst>
            </p:cNvPr>
            <p:cNvSpPr/>
            <p:nvPr/>
          </p:nvSpPr>
          <p:spPr>
            <a:xfrm>
              <a:off x="4649250" y="2024214"/>
              <a:ext cx="2893500" cy="3876371"/>
            </a:xfrm>
            <a:prstGeom prst="roundRect">
              <a:avLst>
                <a:gd name="adj" fmla="val 4921"/>
              </a:avLst>
            </a:prstGeom>
            <a:solidFill>
              <a:sysClr val="window" lastClr="FFFFFF"/>
            </a:solidFill>
            <a:ln>
              <a:noFill/>
            </a:ln>
            <a:effectLst>
              <a:outerShdw blurRad="177800" dist="1016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11">
              <a:extLst>
                <a:ext uri="{FF2B5EF4-FFF2-40B4-BE49-F238E27FC236}">
                  <a16:creationId xmlns:a16="http://schemas.microsoft.com/office/drawing/2014/main" id="{3B06ADAC-2848-9104-4F6D-1C67225A378D}"/>
                </a:ext>
              </a:extLst>
            </p:cNvPr>
            <p:cNvSpPr/>
            <p:nvPr/>
          </p:nvSpPr>
          <p:spPr>
            <a:xfrm>
              <a:off x="4595813" y="1952625"/>
              <a:ext cx="3000375" cy="4019550"/>
            </a:xfrm>
            <a:prstGeom prst="roundRect">
              <a:avLst>
                <a:gd name="adj" fmla="val 4921"/>
              </a:avLst>
            </a:prstGeom>
            <a:solidFill>
              <a:srgbClr val="F7931F"/>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52E6101E-E168-73E9-5F94-E106C3BAB077}"/>
                </a:ext>
              </a:extLst>
            </p:cNvPr>
            <p:cNvSpPr/>
            <p:nvPr/>
          </p:nvSpPr>
          <p:spPr>
            <a:xfrm>
              <a:off x="5400371" y="1058374"/>
              <a:ext cx="1391258" cy="1391258"/>
            </a:xfrm>
            <a:prstGeom prst="ellipse">
              <a:avLst/>
            </a:prstGeom>
            <a:gradFill rotWithShape="1">
              <a:gsLst>
                <a:gs pos="0">
                  <a:sysClr val="window" lastClr="FFFFFF"/>
                </a:gs>
                <a:gs pos="50000">
                  <a:sysClr val="window" lastClr="FFFFFF">
                    <a:lumMod val="95000"/>
                  </a:sysClr>
                </a:gs>
                <a:gs pos="100000">
                  <a:sysClr val="window" lastClr="FFFFFF">
                    <a:lumMod val="85000"/>
                  </a:sysClr>
                </a:gs>
              </a:gsLst>
              <a:lin ang="5400000" scaled="0"/>
            </a:gradFill>
            <a:ln>
              <a:noFill/>
            </a:ln>
            <a:effectLst>
              <a:outerShdw blurRad="10160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0" b="1" kern="0" noProof="0" dirty="0">
                  <a:solidFill>
                    <a:srgbClr val="F7931F">
                      <a:lumMod val="75000"/>
                    </a:srgbClr>
                  </a:solidFill>
                  <a:latin typeface="Calibri" panose="020F0502020204030204"/>
                </a:rPr>
                <a:t>I</a:t>
              </a:r>
              <a:endParaRPr kumimoji="0" lang="en-US" sz="8000" b="1" i="0" u="none" strike="noStrike" kern="0" cap="none" spc="0" normalizeH="0" baseline="0" noProof="0" dirty="0">
                <a:ln>
                  <a:noFill/>
                </a:ln>
                <a:solidFill>
                  <a:srgbClr val="F7931F">
                    <a:lumMod val="75000"/>
                  </a:srgbClr>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5169974C-0FA6-F058-A418-A8FB0BCCAD05}"/>
                </a:ext>
              </a:extLst>
            </p:cNvPr>
            <p:cNvSpPr/>
            <p:nvPr/>
          </p:nvSpPr>
          <p:spPr>
            <a:xfrm>
              <a:off x="4595813" y="2661283"/>
              <a:ext cx="3000375" cy="742950"/>
            </a:xfrm>
            <a:prstGeom prst="rect">
              <a:avLst/>
            </a:prstGeom>
            <a:solidFill>
              <a:sysClr val="window" lastClr="FFFFFF"/>
            </a:solidFill>
            <a:ln w="12700" cap="flat" cmpd="sng" algn="ctr">
              <a:noFill/>
              <a:prstDash val="solid"/>
              <a:miter lim="800000"/>
            </a:ln>
            <a:effectLst/>
          </p:spPr>
          <p:txBody>
            <a:bodyPr rtlCol="0" anchor="ctr"/>
            <a:lstStyle/>
            <a:p>
              <a:pPr lvl="0" algn="ctr"/>
              <a:r>
                <a:rPr lang="en-US" sz="2800" b="1" dirty="0" smtClean="0">
                  <a:solidFill>
                    <a:schemeClr val="accent2">
                      <a:lumMod val="50000"/>
                    </a:schemeClr>
                  </a:solidFill>
                </a:rPr>
                <a:t>ITERATIVE IMPROVEMENT</a:t>
              </a:r>
              <a:endParaRPr kumimoji="0" lang="en-US" sz="2800" b="1" i="0" u="none" strike="noStrike" kern="0" spc="0" normalizeH="0" baseline="0" noProof="0" dirty="0">
                <a:ln>
                  <a:noFill/>
                </a:ln>
                <a:solidFill>
                  <a:schemeClr val="accent2">
                    <a:lumMod val="50000"/>
                  </a:schemeClr>
                </a:solidFill>
                <a:effectLst/>
                <a:uLnTx/>
                <a:uFillTx/>
                <a:latin typeface="Calibri" panose="020F0502020204030204"/>
              </a:endParaRPr>
            </a:p>
          </p:txBody>
        </p:sp>
        <p:pic>
          <p:nvPicPr>
            <p:cNvPr id="39" name="Graphic 14" descr="Bullseye with solid fill">
              <a:extLst>
                <a:ext uri="{FF2B5EF4-FFF2-40B4-BE49-F238E27FC236}">
                  <a16:creationId xmlns:a16="http://schemas.microsoft.com/office/drawing/2014/main" id="{A7AB7416-3225-7306-F435-0D7362CF60B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638800" y="3462599"/>
              <a:ext cx="914400" cy="914400"/>
            </a:xfrm>
            <a:prstGeom prst="rect">
              <a:avLst/>
            </a:prstGeom>
            <a:effectLst>
              <a:outerShdw blurRad="50800" dist="38100" dir="2700000" algn="tl" rotWithShape="0">
                <a:prstClr val="black">
                  <a:alpha val="40000"/>
                </a:prstClr>
              </a:outerShdw>
            </a:effectLst>
          </p:spPr>
        </p:pic>
        <p:sp>
          <p:nvSpPr>
            <p:cNvPr id="40" name="TextBox 39">
              <a:extLst>
                <a:ext uri="{FF2B5EF4-FFF2-40B4-BE49-F238E27FC236}">
                  <a16:creationId xmlns:a16="http://schemas.microsoft.com/office/drawing/2014/main" id="{BA0EEB0D-E5CF-CB6C-9B93-CFCFEBC1EBAC}"/>
                </a:ext>
              </a:extLst>
            </p:cNvPr>
            <p:cNvSpPr txBox="1"/>
            <p:nvPr/>
          </p:nvSpPr>
          <p:spPr>
            <a:xfrm>
              <a:off x="4650440" y="4285607"/>
              <a:ext cx="2893500" cy="1569660"/>
            </a:xfrm>
            <a:prstGeom prst="rect">
              <a:avLst/>
            </a:prstGeom>
            <a:noFill/>
          </p:spPr>
          <p:txBody>
            <a:bodyPr wrap="square" anchor="ctr">
              <a:spAutoFit/>
            </a:bodyPr>
            <a:lstStyle/>
            <a:p>
              <a:pPr lvl="0" algn="ctr"/>
              <a:r>
                <a:rPr lang="en-US" sz="1600" dirty="0">
                  <a:solidFill>
                    <a:schemeClr val="bg1"/>
                  </a:solidFill>
                </a:rPr>
                <a:t>If the model's performance falls short, further iterations of training, fine-tuning, or </a:t>
              </a:r>
              <a:r>
                <a:rPr lang="en-US" sz="1600" dirty="0" err="1">
                  <a:solidFill>
                    <a:schemeClr val="bg1"/>
                  </a:solidFill>
                </a:rPr>
                <a:t>hyperparameter</a:t>
              </a:r>
              <a:r>
                <a:rPr lang="en-US" sz="1600" dirty="0">
                  <a:solidFill>
                    <a:schemeClr val="bg1"/>
                  </a:solidFill>
                </a:rPr>
                <a:t> optimization can be performed to enhance its accuracy and robustness.</a:t>
              </a:r>
              <a:endParaRPr kumimoji="0" lang="en-US" sz="1600" b="0" i="0" u="none" strike="noStrike" kern="0" cap="none" spc="0" normalizeH="0" baseline="0" noProof="0" dirty="0">
                <a:ln>
                  <a:noFill/>
                </a:ln>
                <a:solidFill>
                  <a:schemeClr val="bg1"/>
                </a:solidFill>
                <a:effectLst/>
                <a:uLnTx/>
                <a:uFillTx/>
              </a:endParaRPr>
            </a:p>
          </p:txBody>
        </p:sp>
      </p:grpSp>
      <p:grpSp>
        <p:nvGrpSpPr>
          <p:cNvPr id="41" name="Group 40">
            <a:extLst>
              <a:ext uri="{FF2B5EF4-FFF2-40B4-BE49-F238E27FC236}">
                <a16:creationId xmlns:a16="http://schemas.microsoft.com/office/drawing/2014/main" id="{93FC4C86-A165-B88A-A61C-934F43CBDC07}"/>
              </a:ext>
            </a:extLst>
          </p:cNvPr>
          <p:cNvGrpSpPr/>
          <p:nvPr/>
        </p:nvGrpSpPr>
        <p:grpSpPr>
          <a:xfrm>
            <a:off x="8393906" y="1058374"/>
            <a:ext cx="3000375" cy="4913801"/>
            <a:chOff x="8393906" y="1058374"/>
            <a:chExt cx="3000375" cy="4913801"/>
          </a:xfrm>
        </p:grpSpPr>
        <p:sp>
          <p:nvSpPr>
            <p:cNvPr id="42" name="Rectangle: Rounded Corners 17">
              <a:extLst>
                <a:ext uri="{FF2B5EF4-FFF2-40B4-BE49-F238E27FC236}">
                  <a16:creationId xmlns:a16="http://schemas.microsoft.com/office/drawing/2014/main" id="{CCD017D0-01A4-8417-0E65-CABBA3E4D658}"/>
                </a:ext>
              </a:extLst>
            </p:cNvPr>
            <p:cNvSpPr/>
            <p:nvPr/>
          </p:nvSpPr>
          <p:spPr>
            <a:xfrm>
              <a:off x="8447343" y="2024214"/>
              <a:ext cx="2893500" cy="3876371"/>
            </a:xfrm>
            <a:prstGeom prst="roundRect">
              <a:avLst>
                <a:gd name="adj" fmla="val 4921"/>
              </a:avLst>
            </a:prstGeom>
            <a:solidFill>
              <a:sysClr val="window" lastClr="FFFFFF"/>
            </a:solidFill>
            <a:ln>
              <a:noFill/>
            </a:ln>
            <a:effectLst>
              <a:outerShdw blurRad="177800" dist="1016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18">
              <a:extLst>
                <a:ext uri="{FF2B5EF4-FFF2-40B4-BE49-F238E27FC236}">
                  <a16:creationId xmlns:a16="http://schemas.microsoft.com/office/drawing/2014/main" id="{4F9032E6-15B7-1E14-8B45-15BD39002C65}"/>
                </a:ext>
              </a:extLst>
            </p:cNvPr>
            <p:cNvSpPr/>
            <p:nvPr/>
          </p:nvSpPr>
          <p:spPr>
            <a:xfrm>
              <a:off x="8393906" y="1952625"/>
              <a:ext cx="3000375" cy="4019550"/>
            </a:xfrm>
            <a:prstGeom prst="roundRect">
              <a:avLst>
                <a:gd name="adj" fmla="val 4921"/>
              </a:avLst>
            </a:prstGeom>
            <a:solidFill>
              <a:srgbClr val="A2B969">
                <a:lumMod val="75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B2A2ED15-98ED-286B-9EF9-D235B734FF1D}"/>
                </a:ext>
              </a:extLst>
            </p:cNvPr>
            <p:cNvSpPr/>
            <p:nvPr/>
          </p:nvSpPr>
          <p:spPr>
            <a:xfrm>
              <a:off x="9198464" y="1058374"/>
              <a:ext cx="1391258" cy="1391258"/>
            </a:xfrm>
            <a:prstGeom prst="ellipse">
              <a:avLst/>
            </a:prstGeom>
            <a:gradFill rotWithShape="1">
              <a:gsLst>
                <a:gs pos="0">
                  <a:sysClr val="window" lastClr="FFFFFF"/>
                </a:gs>
                <a:gs pos="50000">
                  <a:sysClr val="window" lastClr="FFFFFF">
                    <a:lumMod val="95000"/>
                  </a:sysClr>
                </a:gs>
                <a:gs pos="100000">
                  <a:sysClr val="window" lastClr="FFFFFF">
                    <a:lumMod val="85000"/>
                  </a:sysClr>
                </a:gs>
              </a:gsLst>
              <a:lin ang="5400000" scaled="0"/>
            </a:gradFill>
            <a:ln>
              <a:noFill/>
            </a:ln>
            <a:effectLst>
              <a:outerShdw blurRad="10160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A2B969">
                      <a:lumMod val="50000"/>
                    </a:srgbClr>
                  </a:solidFill>
                  <a:effectLst/>
                  <a:uLnTx/>
                  <a:uFillTx/>
                  <a:latin typeface="Calibri" panose="020F0502020204030204"/>
                  <a:ea typeface="+mn-ea"/>
                  <a:cs typeface="+mn-cs"/>
                </a:rPr>
                <a:t>P</a:t>
              </a:r>
            </a:p>
          </p:txBody>
        </p:sp>
        <p:sp>
          <p:nvSpPr>
            <p:cNvPr id="45" name="Rectangle 44">
              <a:extLst>
                <a:ext uri="{FF2B5EF4-FFF2-40B4-BE49-F238E27FC236}">
                  <a16:creationId xmlns:a16="http://schemas.microsoft.com/office/drawing/2014/main" id="{50AEC911-DAA3-F1F1-55E3-21884CC7BD9C}"/>
                </a:ext>
              </a:extLst>
            </p:cNvPr>
            <p:cNvSpPr/>
            <p:nvPr/>
          </p:nvSpPr>
          <p:spPr>
            <a:xfrm>
              <a:off x="8393906" y="2661283"/>
              <a:ext cx="3000375" cy="742950"/>
            </a:xfrm>
            <a:prstGeom prst="rect">
              <a:avLst/>
            </a:prstGeom>
            <a:solidFill>
              <a:sysClr val="window" lastClr="FFFFFF"/>
            </a:solidFill>
            <a:ln w="12700" cap="flat" cmpd="sng" algn="ctr">
              <a:noFill/>
              <a:prstDash val="solid"/>
              <a:miter lim="800000"/>
            </a:ln>
            <a:effectLst/>
          </p:spPr>
          <p:txBody>
            <a:bodyPr rtlCol="0" anchor="ctr"/>
            <a:lstStyle/>
            <a:p>
              <a:pPr lvl="0" algn="ctr"/>
              <a:r>
                <a:rPr lang="en-US" sz="2800" b="1" dirty="0" smtClean="0">
                  <a:solidFill>
                    <a:schemeClr val="accent6">
                      <a:lumMod val="50000"/>
                    </a:schemeClr>
                  </a:solidFill>
                </a:rPr>
                <a:t>PERFORMANCE ANALYSIS</a:t>
              </a:r>
              <a:endParaRPr kumimoji="0" lang="en-US" sz="2800" b="1" i="0" u="none" strike="noStrike" kern="0" spc="0" normalizeH="0" baseline="0" noProof="0" dirty="0">
                <a:ln>
                  <a:noFill/>
                </a:ln>
                <a:solidFill>
                  <a:schemeClr val="accent6">
                    <a:lumMod val="50000"/>
                  </a:schemeClr>
                </a:solidFill>
                <a:effectLst/>
                <a:uLnTx/>
                <a:uFillTx/>
              </a:endParaRPr>
            </a:p>
          </p:txBody>
        </p:sp>
        <p:pic>
          <p:nvPicPr>
            <p:cNvPr id="46" name="Graphic 21" descr="Target with solid fill">
              <a:extLst>
                <a:ext uri="{FF2B5EF4-FFF2-40B4-BE49-F238E27FC236}">
                  <a16:creationId xmlns:a16="http://schemas.microsoft.com/office/drawing/2014/main" id="{552CF371-BD85-C480-756B-E2942BC49C9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9436893" y="3462599"/>
              <a:ext cx="914400" cy="914400"/>
            </a:xfrm>
            <a:prstGeom prst="rect">
              <a:avLst/>
            </a:prstGeom>
            <a:effectLst>
              <a:outerShdw blurRad="50800" dist="38100" dir="2700000" algn="tl" rotWithShape="0">
                <a:prstClr val="black">
                  <a:alpha val="40000"/>
                </a:prstClr>
              </a:outerShdw>
            </a:effectLst>
          </p:spPr>
        </p:pic>
        <p:sp>
          <p:nvSpPr>
            <p:cNvPr id="47" name="TextBox 46">
              <a:extLst>
                <a:ext uri="{FF2B5EF4-FFF2-40B4-BE49-F238E27FC236}">
                  <a16:creationId xmlns:a16="http://schemas.microsoft.com/office/drawing/2014/main" id="{33E4107D-597B-C418-D640-9A1E4D0E961D}"/>
                </a:ext>
              </a:extLst>
            </p:cNvPr>
            <p:cNvSpPr txBox="1"/>
            <p:nvPr/>
          </p:nvSpPr>
          <p:spPr>
            <a:xfrm>
              <a:off x="8447343" y="4216358"/>
              <a:ext cx="2893500" cy="1708160"/>
            </a:xfrm>
            <a:prstGeom prst="rect">
              <a:avLst/>
            </a:prstGeom>
            <a:noFill/>
          </p:spPr>
          <p:txBody>
            <a:bodyPr wrap="square" anchor="ctr">
              <a:spAutoFit/>
            </a:bodyPr>
            <a:lstStyle/>
            <a:p>
              <a:pPr lvl="0" algn="ctr"/>
              <a:r>
                <a:rPr lang="en-US" sz="1500" dirty="0">
                  <a:solidFill>
                    <a:schemeClr val="bg1"/>
                  </a:solidFill>
                </a:rPr>
                <a:t>The model's predictions on the validation dataset are compared against the ground truth labels. This analysis allows for the calculation of evaluation metrics such as accuracy, precision, recall, and F1-score.</a:t>
              </a:r>
              <a:endParaRPr kumimoji="0" lang="en-US" sz="1500" b="0" i="0" u="none" strike="noStrike" kern="0" cap="none" spc="0" normalizeH="0" baseline="0" noProof="0" dirty="0">
                <a:ln>
                  <a:noFill/>
                </a:ln>
                <a:solidFill>
                  <a:schemeClr val="bg1"/>
                </a:solidFill>
                <a:effectLst/>
                <a:uLnTx/>
                <a:uFillTx/>
              </a:endParaRPr>
            </a:p>
          </p:txBody>
        </p:sp>
      </p:grpSp>
      <p:sp>
        <p:nvSpPr>
          <p:cNvPr id="48" name="Isosceles Triangle 47">
            <a:extLst>
              <a:ext uri="{FF2B5EF4-FFF2-40B4-BE49-F238E27FC236}">
                <a16:creationId xmlns:a16="http://schemas.microsoft.com/office/drawing/2014/main" id="{05AEB532-F4C3-DC57-A355-CBBBC06AE1B5}"/>
              </a:ext>
            </a:extLst>
          </p:cNvPr>
          <p:cNvSpPr/>
          <p:nvPr/>
        </p:nvSpPr>
        <p:spPr>
          <a:xfrm rot="5400000">
            <a:off x="3955781" y="2824851"/>
            <a:ext cx="482344" cy="415814"/>
          </a:xfrm>
          <a:prstGeom prst="triangle">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Isosceles Triangle 48">
            <a:extLst>
              <a:ext uri="{FF2B5EF4-FFF2-40B4-BE49-F238E27FC236}">
                <a16:creationId xmlns:a16="http://schemas.microsoft.com/office/drawing/2014/main" id="{1136B6B2-AD1D-27E7-FE00-D61211AA8CE8}"/>
              </a:ext>
            </a:extLst>
          </p:cNvPr>
          <p:cNvSpPr/>
          <p:nvPr/>
        </p:nvSpPr>
        <p:spPr>
          <a:xfrm rot="5400000">
            <a:off x="7753875" y="2824851"/>
            <a:ext cx="482344" cy="415814"/>
          </a:xfrm>
          <a:prstGeom prst="triangle">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151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928</Words>
  <Application>Microsoft Office PowerPoint</Application>
  <PresentationFormat>Widescreen</PresentationFormat>
  <Paragraphs>89</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Vansh</dc:creator>
  <cp:lastModifiedBy>Vansh</cp:lastModifiedBy>
  <cp:revision>13</cp:revision>
  <dcterms:created xsi:type="dcterms:W3CDTF">2023-06-18T11:50:18Z</dcterms:created>
  <dcterms:modified xsi:type="dcterms:W3CDTF">2023-06-18T13:47:36Z</dcterms:modified>
</cp:coreProperties>
</file>